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Layouts/slideLayout46.xml" ContentType="application/vnd.openxmlformats-officedocument.presentationml.slideLayout+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Default Extension="docx" ContentType="application/vnd.openxmlformats-officedocument.wordprocessingml.document"/>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Masters/slideMaster5.xml" ContentType="application/vnd.openxmlformats-officedocument.presentationml.slideMaster+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slides/slide79.xml" ContentType="application/vnd.openxmlformats-officedocument.presentationml.slide+xml"/>
  <Override PartName="/ppt/theme/theme8.xml" ContentType="application/vnd.openxmlformats-officedocument.them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Layouts/slideLayout68.xml" ContentType="application/vnd.openxmlformats-officedocument.presentationml.slideLayout+xml"/>
  <Override PartName="/ppt/slides/slide29.xml" ContentType="application/vnd.openxmlformats-officedocument.presentationml.slide+xml"/>
  <Override PartName="/ppt/slides/slide76.xml" ContentType="application/vnd.openxmlformats-officedocument.presentationml.slide+xml"/>
  <Override PartName="/ppt/slideLayouts/slideLayout39.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788" r:id="rId2"/>
    <p:sldMasterId id="2147483801" r:id="rId3"/>
    <p:sldMasterId id="2147483814" r:id="rId4"/>
    <p:sldMasterId id="2147483827" r:id="rId5"/>
    <p:sldMasterId id="2147483840" r:id="rId6"/>
  </p:sldMasterIdLst>
  <p:notesMasterIdLst>
    <p:notesMasterId r:id="rId105"/>
  </p:notesMasterIdLst>
  <p:handoutMasterIdLst>
    <p:handoutMasterId r:id="rId106"/>
  </p:handoutMasterIdLst>
  <p:sldIdLst>
    <p:sldId id="256" r:id="rId7"/>
    <p:sldId id="387" r:id="rId8"/>
    <p:sldId id="388" r:id="rId9"/>
    <p:sldId id="389" r:id="rId10"/>
    <p:sldId id="395" r:id="rId11"/>
    <p:sldId id="398" r:id="rId12"/>
    <p:sldId id="391" r:id="rId13"/>
    <p:sldId id="399" r:id="rId14"/>
    <p:sldId id="393" r:id="rId15"/>
    <p:sldId id="394" r:id="rId16"/>
    <p:sldId id="396" r:id="rId17"/>
    <p:sldId id="397" r:id="rId18"/>
    <p:sldId id="466" r:id="rId19"/>
    <p:sldId id="467" r:id="rId20"/>
    <p:sldId id="355" r:id="rId21"/>
    <p:sldId id="468" r:id="rId22"/>
    <p:sldId id="400" r:id="rId23"/>
    <p:sldId id="402" r:id="rId24"/>
    <p:sldId id="403" r:id="rId25"/>
    <p:sldId id="401" r:id="rId26"/>
    <p:sldId id="404" r:id="rId27"/>
    <p:sldId id="469" r:id="rId28"/>
    <p:sldId id="470" r:id="rId29"/>
    <p:sldId id="471" r:id="rId30"/>
    <p:sldId id="472" r:id="rId31"/>
    <p:sldId id="473" r:id="rId32"/>
    <p:sldId id="406" r:id="rId33"/>
    <p:sldId id="407" r:id="rId34"/>
    <p:sldId id="408" r:id="rId35"/>
    <p:sldId id="409" r:id="rId36"/>
    <p:sldId id="410" r:id="rId37"/>
    <p:sldId id="459" r:id="rId38"/>
    <p:sldId id="411" r:id="rId39"/>
    <p:sldId id="474" r:id="rId40"/>
    <p:sldId id="475" r:id="rId41"/>
    <p:sldId id="476" r:id="rId42"/>
    <p:sldId id="477" r:id="rId43"/>
    <p:sldId id="478" r:id="rId44"/>
    <p:sldId id="413" r:id="rId45"/>
    <p:sldId id="460" r:id="rId46"/>
    <p:sldId id="414" r:id="rId47"/>
    <p:sldId id="416" r:id="rId48"/>
    <p:sldId id="462" r:id="rId49"/>
    <p:sldId id="417" r:id="rId50"/>
    <p:sldId id="418" r:id="rId51"/>
    <p:sldId id="419" r:id="rId52"/>
    <p:sldId id="457" r:id="rId53"/>
    <p:sldId id="479" r:id="rId54"/>
    <p:sldId id="484" r:id="rId55"/>
    <p:sldId id="480" r:id="rId56"/>
    <p:sldId id="481" r:id="rId57"/>
    <p:sldId id="482" r:id="rId58"/>
    <p:sldId id="485" r:id="rId59"/>
    <p:sldId id="483" r:id="rId60"/>
    <p:sldId id="463" r:id="rId61"/>
    <p:sldId id="421" r:id="rId62"/>
    <p:sldId id="423" r:id="rId63"/>
    <p:sldId id="424" r:id="rId64"/>
    <p:sldId id="464" r:id="rId65"/>
    <p:sldId id="425" r:id="rId66"/>
    <p:sldId id="426" r:id="rId67"/>
    <p:sldId id="427" r:id="rId68"/>
    <p:sldId id="428" r:id="rId69"/>
    <p:sldId id="486" r:id="rId70"/>
    <p:sldId id="491" r:id="rId71"/>
    <p:sldId id="487" r:id="rId72"/>
    <p:sldId id="488" r:id="rId73"/>
    <p:sldId id="489" r:id="rId74"/>
    <p:sldId id="490" r:id="rId75"/>
    <p:sldId id="430" r:id="rId76"/>
    <p:sldId id="456" r:id="rId77"/>
    <p:sldId id="431" r:id="rId78"/>
    <p:sldId id="432" r:id="rId79"/>
    <p:sldId id="434" r:id="rId80"/>
    <p:sldId id="435" r:id="rId81"/>
    <p:sldId id="436" r:id="rId82"/>
    <p:sldId id="437" r:id="rId83"/>
    <p:sldId id="438" r:id="rId84"/>
    <p:sldId id="465" r:id="rId85"/>
    <p:sldId id="439" r:id="rId86"/>
    <p:sldId id="440" r:id="rId87"/>
    <p:sldId id="441" r:id="rId88"/>
    <p:sldId id="442" r:id="rId89"/>
    <p:sldId id="443" r:id="rId90"/>
    <p:sldId id="444" r:id="rId91"/>
    <p:sldId id="445" r:id="rId92"/>
    <p:sldId id="447" r:id="rId93"/>
    <p:sldId id="492" r:id="rId94"/>
    <p:sldId id="497" r:id="rId95"/>
    <p:sldId id="493" r:id="rId96"/>
    <p:sldId id="494" r:id="rId97"/>
    <p:sldId id="495" r:id="rId98"/>
    <p:sldId id="503" r:id="rId99"/>
    <p:sldId id="504" r:id="rId100"/>
    <p:sldId id="499" r:id="rId101"/>
    <p:sldId id="500" r:id="rId102"/>
    <p:sldId id="501" r:id="rId103"/>
    <p:sldId id="505" r:id="rId104"/>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739600"/>
    <a:srgbClr val="E98300"/>
    <a:srgbClr val="5A85D7"/>
    <a:srgbClr val="D6BF4B"/>
    <a:srgbClr val="4E6078"/>
    <a:srgbClr val="606D7E"/>
    <a:srgbClr val="9B6960"/>
    <a:srgbClr val="D24A45"/>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25425" autoAdjust="0"/>
    <p:restoredTop sz="79772" autoAdjust="0"/>
  </p:normalViewPr>
  <p:slideViewPr>
    <p:cSldViewPr>
      <p:cViewPr>
        <p:scale>
          <a:sx n="75" d="100"/>
          <a:sy n="75" d="100"/>
        </p:scale>
        <p:origin x="-744" y="-174"/>
      </p:cViewPr>
      <p:guideLst>
        <p:guide orient="horz" pos="2160"/>
        <p:guide orient="horz" pos="1248"/>
        <p:guide orient="horz" pos="3088"/>
        <p:guide orient="horz" pos="1019"/>
        <p:guide orient="horz" pos="3881"/>
        <p:guide pos="2880"/>
        <p:guide pos="293"/>
        <p:guide pos="5486"/>
      </p:guideLst>
    </p:cSldViewPr>
  </p:slideViewPr>
  <p:notesTextViewPr>
    <p:cViewPr>
      <p:scale>
        <a:sx n="100" d="100"/>
        <a:sy n="100" d="100"/>
      </p:scale>
      <p:origin x="0" y="0"/>
    </p:cViewPr>
  </p:notesTextViewPr>
  <p:notesViewPr>
    <p:cSldViewPr>
      <p:cViewPr varScale="1">
        <p:scale>
          <a:sx n="67" d="100"/>
          <a:sy n="67" d="100"/>
        </p:scale>
        <p:origin x="-2796" y="-120"/>
      </p:cViewPr>
      <p:guideLst>
        <p:guide orient="horz" pos="2932"/>
        <p:guide pos="2212"/>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84" Type="http://schemas.openxmlformats.org/officeDocument/2006/relationships/slide" Target="slides/slide78.xml"/><Relationship Id="rId89" Type="http://schemas.openxmlformats.org/officeDocument/2006/relationships/slide" Target="slides/slide83.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07" Type="http://schemas.openxmlformats.org/officeDocument/2006/relationships/presProps" Target="presProps.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slide" Target="slides/slide68.xml"/><Relationship Id="rId79" Type="http://schemas.openxmlformats.org/officeDocument/2006/relationships/slide" Target="slides/slide73.xml"/><Relationship Id="rId87" Type="http://schemas.openxmlformats.org/officeDocument/2006/relationships/slide" Target="slides/slide81.xml"/><Relationship Id="rId102" Type="http://schemas.openxmlformats.org/officeDocument/2006/relationships/slide" Target="slides/slide96.xml"/><Relationship Id="rId110" Type="http://schemas.openxmlformats.org/officeDocument/2006/relationships/tableStyles" Target="tableStyles.xml"/><Relationship Id="rId5" Type="http://schemas.openxmlformats.org/officeDocument/2006/relationships/slideMaster" Target="slideMasters/slideMaster5.xml"/><Relationship Id="rId61" Type="http://schemas.openxmlformats.org/officeDocument/2006/relationships/slide" Target="slides/slide55.xml"/><Relationship Id="rId82" Type="http://schemas.openxmlformats.org/officeDocument/2006/relationships/slide" Target="slides/slide76.xml"/><Relationship Id="rId90" Type="http://schemas.openxmlformats.org/officeDocument/2006/relationships/slide" Target="slides/slide84.xml"/><Relationship Id="rId95" Type="http://schemas.openxmlformats.org/officeDocument/2006/relationships/slide" Target="slides/slide89.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slide" Target="slides/slide71.xml"/><Relationship Id="rId100" Type="http://schemas.openxmlformats.org/officeDocument/2006/relationships/slide" Target="slides/slide94.xml"/><Relationship Id="rId105" Type="http://schemas.openxmlformats.org/officeDocument/2006/relationships/notesMaster" Target="notesMasters/notesMaster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80" Type="http://schemas.openxmlformats.org/officeDocument/2006/relationships/slide" Target="slides/slide74.xml"/><Relationship Id="rId85" Type="http://schemas.openxmlformats.org/officeDocument/2006/relationships/slide" Target="slides/slide79.xml"/><Relationship Id="rId93" Type="http://schemas.openxmlformats.org/officeDocument/2006/relationships/slide" Target="slides/slide87.xml"/><Relationship Id="rId98" Type="http://schemas.openxmlformats.org/officeDocument/2006/relationships/slide" Target="slides/slide92.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103" Type="http://schemas.openxmlformats.org/officeDocument/2006/relationships/slide" Target="slides/slide97.xml"/><Relationship Id="rId108" Type="http://schemas.openxmlformats.org/officeDocument/2006/relationships/viewProps" Target="viewProp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83" Type="http://schemas.openxmlformats.org/officeDocument/2006/relationships/slide" Target="slides/slide77.xml"/><Relationship Id="rId88" Type="http://schemas.openxmlformats.org/officeDocument/2006/relationships/slide" Target="slides/slide82.xml"/><Relationship Id="rId91" Type="http://schemas.openxmlformats.org/officeDocument/2006/relationships/slide" Target="slides/slide85.xml"/><Relationship Id="rId96" Type="http://schemas.openxmlformats.org/officeDocument/2006/relationships/slide" Target="slides/slide90.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6" Type="http://schemas.openxmlformats.org/officeDocument/2006/relationships/handoutMaster" Target="handoutMasters/handoutMaster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slide" Target="slides/slide75.xml"/><Relationship Id="rId86" Type="http://schemas.openxmlformats.org/officeDocument/2006/relationships/slide" Target="slides/slide80.xml"/><Relationship Id="rId94" Type="http://schemas.openxmlformats.org/officeDocument/2006/relationships/slide" Target="slides/slide88.xml"/><Relationship Id="rId99" Type="http://schemas.openxmlformats.org/officeDocument/2006/relationships/slide" Target="slides/slide93.xml"/><Relationship Id="rId101" Type="http://schemas.openxmlformats.org/officeDocument/2006/relationships/slide" Target="slides/slide95.xml"/><Relationship Id="rId4" Type="http://schemas.openxmlformats.org/officeDocument/2006/relationships/slideMaster" Target="slideMasters/slideMaster4.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109" Type="http://schemas.openxmlformats.org/officeDocument/2006/relationships/theme" Target="theme/theme1.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slide" Target="slides/slide70.xml"/><Relationship Id="rId97" Type="http://schemas.openxmlformats.org/officeDocument/2006/relationships/slide" Target="slides/slide91.xml"/><Relationship Id="rId104" Type="http://schemas.openxmlformats.org/officeDocument/2006/relationships/slide" Target="slides/slide98.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slide" Target="slides/slide8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3324" tIns="46662" rIns="93324" bIns="46662" rtlCol="0"/>
          <a:lstStyle>
            <a:lvl1pPr algn="l">
              <a:defRPr sz="1200">
                <a:latin typeface="Arial" charset="0"/>
                <a:cs typeface="Arial" charset="0"/>
              </a:defRPr>
            </a:lvl1pPr>
          </a:lstStyle>
          <a:p>
            <a:pPr>
              <a:defRPr/>
            </a:pPr>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3324" tIns="46662" rIns="93324" bIns="46662" rtlCol="0"/>
          <a:lstStyle>
            <a:lvl1pPr algn="r">
              <a:defRPr sz="1200">
                <a:latin typeface="Arial" charset="0"/>
                <a:cs typeface="Arial" charset="0"/>
              </a:defRPr>
            </a:lvl1pPr>
          </a:lstStyle>
          <a:p>
            <a:pPr>
              <a:defRPr/>
            </a:pPr>
            <a:fld id="{9CC24551-4859-40C6-9DD9-A857337E24C5}" type="datetimeFigureOut">
              <a:rPr lang="en-US"/>
              <a:pPr>
                <a:defRPr/>
              </a:pPr>
              <a:t>12/23/2011</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3324" tIns="46662" rIns="93324" bIns="46662" rtlCol="0" anchor="b"/>
          <a:lstStyle>
            <a:lvl1pPr algn="l">
              <a:defRPr sz="1200">
                <a:latin typeface="Arial" charset="0"/>
                <a:cs typeface="Arial" charset="0"/>
              </a:defRPr>
            </a:lvl1pPr>
          </a:lstStyle>
          <a:p>
            <a:pPr>
              <a:defRPr/>
            </a:pPr>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3324" tIns="46662" rIns="93324" bIns="46662" rtlCol="0" anchor="b"/>
          <a:lstStyle>
            <a:lvl1pPr algn="r">
              <a:defRPr sz="1200">
                <a:latin typeface="Arial" charset="0"/>
                <a:cs typeface="Arial" charset="0"/>
              </a:defRPr>
            </a:lvl1pPr>
          </a:lstStyle>
          <a:p>
            <a:pPr>
              <a:defRPr/>
            </a:pPr>
            <a:fld id="{65473777-6911-4B6B-8D14-1F4B697C8F7D}"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3324" tIns="46662" rIns="93324" bIns="46662" rtlCol="0"/>
          <a:lstStyle>
            <a:lvl1pPr algn="l">
              <a:defRPr sz="1200">
                <a:latin typeface="Arial" charset="0"/>
                <a:cs typeface="Arial" charset="0"/>
              </a:defRPr>
            </a:lvl1pPr>
          </a:lstStyle>
          <a:p>
            <a:pPr>
              <a:defRPr/>
            </a:pPr>
            <a:endParaRPr lang="en-US"/>
          </a:p>
        </p:txBody>
      </p:sp>
      <p:sp>
        <p:nvSpPr>
          <p:cNvPr id="3" name="Date Placeholder 2"/>
          <p:cNvSpPr>
            <a:spLocks noGrp="1"/>
          </p:cNvSpPr>
          <p:nvPr>
            <p:ph type="dt" idx="1"/>
          </p:nvPr>
        </p:nvSpPr>
        <p:spPr>
          <a:xfrm>
            <a:off x="3978275" y="0"/>
            <a:ext cx="3043238" cy="465138"/>
          </a:xfrm>
          <a:prstGeom prst="rect">
            <a:avLst/>
          </a:prstGeom>
        </p:spPr>
        <p:txBody>
          <a:bodyPr vert="horz" lIns="93324" tIns="46662" rIns="93324" bIns="46662" rtlCol="0"/>
          <a:lstStyle>
            <a:lvl1pPr algn="r">
              <a:defRPr sz="1200">
                <a:latin typeface="Arial" charset="0"/>
                <a:cs typeface="Arial" charset="0"/>
              </a:defRPr>
            </a:lvl1pPr>
          </a:lstStyle>
          <a:p>
            <a:pPr>
              <a:defRPr/>
            </a:pPr>
            <a:fld id="{2E95B0C5-17DA-4F60-806F-792BD1D0BBCF}" type="datetimeFigureOut">
              <a:rPr lang="en-US"/>
              <a:pPr>
                <a:defRPr/>
              </a:pPr>
              <a:t>12/23/2011</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pPr lvl="0"/>
            <a:endParaRPr lang="en-US" noProof="0"/>
          </a:p>
        </p:txBody>
      </p:sp>
      <p:sp>
        <p:nvSpPr>
          <p:cNvPr id="5" name="Notes Placeholder 4"/>
          <p:cNvSpPr>
            <a:spLocks noGrp="1"/>
          </p:cNvSpPr>
          <p:nvPr>
            <p:ph type="body" sz="quarter" idx="3"/>
          </p:nvPr>
        </p:nvSpPr>
        <p:spPr>
          <a:xfrm>
            <a:off x="701675" y="4421188"/>
            <a:ext cx="5619750" cy="4189412"/>
          </a:xfrm>
          <a:prstGeom prst="rect">
            <a:avLst/>
          </a:prstGeom>
        </p:spPr>
        <p:txBody>
          <a:bodyPr vert="horz" lIns="93324" tIns="46662" rIns="93324" bIns="466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42375"/>
            <a:ext cx="3043238" cy="465138"/>
          </a:xfrm>
          <a:prstGeom prst="rect">
            <a:avLst/>
          </a:prstGeom>
        </p:spPr>
        <p:txBody>
          <a:bodyPr vert="horz" lIns="93324" tIns="46662" rIns="93324" bIns="46662" rtlCol="0" anchor="b"/>
          <a:lstStyle>
            <a:lvl1pPr algn="l">
              <a:defRPr sz="1200">
                <a:latin typeface="Arial" charset="0"/>
                <a:cs typeface="Arial" charset="0"/>
              </a:defRPr>
            </a:lvl1pPr>
          </a:lstStyle>
          <a:p>
            <a:pPr>
              <a:defRPr/>
            </a:pPr>
            <a:endParaRPr lang="en-US"/>
          </a:p>
        </p:txBody>
      </p:sp>
      <p:sp>
        <p:nvSpPr>
          <p:cNvPr id="7" name="Slide Number Placeholder 6"/>
          <p:cNvSpPr>
            <a:spLocks noGrp="1"/>
          </p:cNvSpPr>
          <p:nvPr>
            <p:ph type="sldNum" sz="quarter" idx="5"/>
          </p:nvPr>
        </p:nvSpPr>
        <p:spPr>
          <a:xfrm>
            <a:off x="3978275" y="8842375"/>
            <a:ext cx="3043238" cy="465138"/>
          </a:xfrm>
          <a:prstGeom prst="rect">
            <a:avLst/>
          </a:prstGeom>
        </p:spPr>
        <p:txBody>
          <a:bodyPr vert="horz" lIns="93324" tIns="46662" rIns="93324" bIns="46662" rtlCol="0" anchor="b"/>
          <a:lstStyle>
            <a:lvl1pPr algn="r">
              <a:defRPr sz="1200">
                <a:latin typeface="Arial" charset="0"/>
                <a:cs typeface="Arial" charset="0"/>
              </a:defRPr>
            </a:lvl1pPr>
          </a:lstStyle>
          <a:p>
            <a:pPr>
              <a:defRPr/>
            </a:pPr>
            <a:fld id="{90538D14-F03B-42DB-B0EA-E15F22FD038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p:cNvSpPr>
            <a:spLocks noGrp="1" noRot="1" noChangeAspect="1" noTextEdit="1"/>
          </p:cNvSpPr>
          <p:nvPr>
            <p:ph type="sldImg"/>
          </p:nvPr>
        </p:nvSpPr>
        <p:spPr bwMode="auto">
          <a:noFill/>
          <a:ln>
            <a:solidFill>
              <a:srgbClr val="000000"/>
            </a:solidFill>
            <a:miter lim="800000"/>
            <a:headEnd/>
            <a:tailEnd/>
          </a:ln>
        </p:spPr>
      </p:sp>
      <p:sp>
        <p:nvSpPr>
          <p:cNvPr id="942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42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5E5A51F-28C8-429A-AC5B-8CE468717B45}" type="slidenum">
              <a:rPr lang="en-US" smtClean="0"/>
              <a:pPr/>
              <a:t>11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lide Image Placeholder 1"/>
          <p:cNvSpPr>
            <a:spLocks noGrp="1" noRot="1" noChangeAspect="1" noTextEdit="1"/>
          </p:cNvSpPr>
          <p:nvPr>
            <p:ph type="sldImg"/>
          </p:nvPr>
        </p:nvSpPr>
        <p:spPr bwMode="auto">
          <a:noFill/>
          <a:ln>
            <a:solidFill>
              <a:srgbClr val="000000"/>
            </a:solidFill>
            <a:miter lim="800000"/>
            <a:headEnd/>
            <a:tailEnd/>
          </a:ln>
        </p:spPr>
      </p:sp>
      <p:sp>
        <p:nvSpPr>
          <p:cNvPr id="962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62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419507A-F4E4-498D-A1AD-E74351580C87}" type="slidenum">
              <a:rPr lang="en-US" smtClean="0"/>
              <a:pPr/>
              <a:t>12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Slide Image Placeholder 1"/>
          <p:cNvSpPr>
            <a:spLocks noGrp="1" noRot="1" noChangeAspect="1" noTextEdit="1"/>
          </p:cNvSpPr>
          <p:nvPr>
            <p:ph type="sldImg"/>
          </p:nvPr>
        </p:nvSpPr>
        <p:spPr bwMode="auto">
          <a:noFill/>
          <a:ln>
            <a:solidFill>
              <a:srgbClr val="000000"/>
            </a:solidFill>
            <a:miter lim="800000"/>
            <a:headEnd/>
            <a:tailEnd/>
          </a:ln>
        </p:spPr>
      </p:sp>
      <p:sp>
        <p:nvSpPr>
          <p:cNvPr id="1136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136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D0E91A4-1236-4B76-96E3-F24735AF4E03}" type="slidenum">
              <a:rPr lang="en-US" smtClean="0"/>
              <a:pPr/>
              <a:t>28</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Slide Image Placeholder 1"/>
          <p:cNvSpPr>
            <a:spLocks noGrp="1" noRot="1" noChangeAspect="1" noTextEdit="1"/>
          </p:cNvSpPr>
          <p:nvPr>
            <p:ph type="sldImg"/>
          </p:nvPr>
        </p:nvSpPr>
        <p:spPr bwMode="auto">
          <a:noFill/>
          <a:ln>
            <a:solidFill>
              <a:srgbClr val="000000"/>
            </a:solidFill>
            <a:miter lim="800000"/>
            <a:headEnd/>
            <a:tailEnd/>
          </a:ln>
        </p:spPr>
      </p:sp>
      <p:sp>
        <p:nvSpPr>
          <p:cNvPr id="1740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diagram illustrates the traceback and flow of cilantro from the farm to the tables at the foodservice facilities. </a:t>
            </a:r>
          </a:p>
        </p:txBody>
      </p:sp>
      <p:sp>
        <p:nvSpPr>
          <p:cNvPr id="1740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798EEE9-50B8-4B96-9D59-4D8C937D9F54}" type="slidenum">
              <a:rPr lang="en-US" smtClean="0"/>
              <a:pPr/>
              <a:t>85</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7" name="Slide Image Placeholder 1"/>
          <p:cNvSpPr>
            <a:spLocks noGrp="1" noRot="1" noChangeAspect="1" noTextEdit="1"/>
          </p:cNvSpPr>
          <p:nvPr>
            <p:ph type="sldImg"/>
          </p:nvPr>
        </p:nvSpPr>
        <p:spPr bwMode="auto">
          <a:noFill/>
          <a:ln>
            <a:solidFill>
              <a:srgbClr val="000000"/>
            </a:solidFill>
            <a:miter lim="800000"/>
            <a:headEnd/>
            <a:tailEnd/>
          </a:ln>
        </p:spPr>
      </p:sp>
      <p:sp>
        <p:nvSpPr>
          <p:cNvPr id="1832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832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70D92C9-6BBC-4292-AA66-04278C3E2465}" type="slidenum">
              <a:rPr lang="en-US" smtClean="0"/>
              <a:pPr/>
              <a:t>93</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Slide Image Placeholder 1"/>
          <p:cNvSpPr>
            <a:spLocks noGrp="1" noRot="1" noChangeAspect="1" noTextEdit="1"/>
          </p:cNvSpPr>
          <p:nvPr>
            <p:ph type="sldImg"/>
          </p:nvPr>
        </p:nvSpPr>
        <p:spPr bwMode="auto">
          <a:noFill/>
          <a:ln>
            <a:solidFill>
              <a:srgbClr val="000000"/>
            </a:solidFill>
            <a:miter lim="800000"/>
            <a:headEnd/>
            <a:tailEnd/>
          </a:ln>
        </p:spPr>
      </p:sp>
      <p:sp>
        <p:nvSpPr>
          <p:cNvPr id="1853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853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27FDE98-F3E2-46CC-8AC4-D3EB562EB21C}" type="slidenum">
              <a:rPr lang="en-US" smtClean="0"/>
              <a:pPr/>
              <a:t>94</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4"/>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Arial" pitchFamily="34" charset="0"/>
              <a:cs typeface="Arial" pitchFamily="34" charset="0"/>
            </a:endParaRPr>
          </a:p>
        </p:txBody>
      </p:sp>
      <p:sp>
        <p:nvSpPr>
          <p:cNvPr id="5" name="Right Bracket 5"/>
          <p:cNvSpPr/>
          <p:nvPr userDrawn="1"/>
        </p:nvSpPr>
        <p:spPr>
          <a:xfrm flipH="1">
            <a:off x="215900" y="441325"/>
            <a:ext cx="266700" cy="5943600"/>
          </a:xfrm>
          <a:prstGeom prst="rightBracket">
            <a:avLst>
              <a:gd name="adj" fmla="val 0"/>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Arial" pitchFamily="34" charset="0"/>
              <a:cs typeface="Arial" pitchFamily="34" charset="0"/>
            </a:endParaRPr>
          </a:p>
        </p:txBody>
      </p:sp>
      <p:pic>
        <p:nvPicPr>
          <p:cNvPr id="6" name="Picture 8" descr="postdoc_fda_logo.jpg"/>
          <p:cNvPicPr>
            <a:picLocks noChangeAspect="1" noChangeArrowheads="1"/>
          </p:cNvPicPr>
          <p:nvPr userDrawn="1"/>
        </p:nvPicPr>
        <p:blipFill>
          <a:blip r:embed="rId2"/>
          <a:srcRect/>
          <a:stretch>
            <a:fillRect/>
          </a:stretch>
        </p:blipFill>
        <p:spPr bwMode="auto">
          <a:xfrm>
            <a:off x="6781800" y="5715000"/>
            <a:ext cx="1009650" cy="671513"/>
          </a:xfrm>
          <a:prstGeom prst="rect">
            <a:avLst/>
          </a:prstGeom>
          <a:noFill/>
          <a:ln w="9525">
            <a:noFill/>
            <a:miter lim="800000"/>
            <a:headEnd/>
            <a:tailEnd/>
          </a:ln>
        </p:spPr>
      </p:pic>
      <p:pic>
        <p:nvPicPr>
          <p:cNvPr id="7" name="Picture 9" descr="FSIS Logo.jpg"/>
          <p:cNvPicPr>
            <a:picLocks noChangeAspect="1" noChangeArrowheads="1"/>
          </p:cNvPicPr>
          <p:nvPr userDrawn="1"/>
        </p:nvPicPr>
        <p:blipFill>
          <a:blip r:embed="rId3"/>
          <a:srcRect/>
          <a:stretch>
            <a:fillRect/>
          </a:stretch>
        </p:blipFill>
        <p:spPr bwMode="auto">
          <a:xfrm>
            <a:off x="7848600" y="5715000"/>
            <a:ext cx="866775" cy="606425"/>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8" name="Date Placeholder 3"/>
          <p:cNvSpPr>
            <a:spLocks noGrp="1"/>
          </p:cNvSpPr>
          <p:nvPr>
            <p:ph type="dt" sz="half" idx="10"/>
          </p:nvPr>
        </p:nvSpPr>
        <p:spPr/>
        <p:txBody>
          <a:bodyPr/>
          <a:lstStyle>
            <a:lvl1pPr>
              <a:defRPr/>
            </a:lvl1pPr>
          </a:lstStyle>
          <a:p>
            <a:pPr>
              <a:defRPr/>
            </a:pPr>
            <a:endParaRPr lang="en-US"/>
          </a:p>
        </p:txBody>
      </p:sp>
      <p:sp>
        <p:nvSpPr>
          <p:cNvPr id="9"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p:txBody>
      </p:sp>
      <p:sp>
        <p:nvSpPr>
          <p:cNvPr id="10" name="Slide Number Placeholder 5"/>
          <p:cNvSpPr>
            <a:spLocks noGrp="1"/>
          </p:cNvSpPr>
          <p:nvPr>
            <p:ph type="sldNum" sz="quarter" idx="12"/>
          </p:nvPr>
        </p:nvSpPr>
        <p:spPr/>
        <p:txBody>
          <a:bodyPr/>
          <a:lstStyle>
            <a:lvl1pPr>
              <a:defRPr/>
            </a:lvl1pPr>
          </a:lstStyle>
          <a:p>
            <a:pPr>
              <a:defRPr/>
            </a:pPr>
            <a:fld id="{4E8E6AE9-CACA-4228-BC94-B95A5949029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E2FE903-99C3-4423-9434-FA407192274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1FED987-7887-4D2A-900B-CB1CD5F72E26}"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AD96105-5C76-435F-B95B-37BCAB9322EC}"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7"/>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latin typeface="Arial" pitchFamily="34" charset="0"/>
              <a:cs typeface="Arial" pitchFamily="34" charset="0"/>
            </a:endParaRPr>
          </a:p>
        </p:txBody>
      </p:sp>
      <p:sp>
        <p:nvSpPr>
          <p:cNvPr id="5" name="Right Bracket 8"/>
          <p:cNvSpPr/>
          <p:nvPr userDrawn="1"/>
        </p:nvSpPr>
        <p:spPr>
          <a:xfrm flipH="1">
            <a:off x="215900" y="441325"/>
            <a:ext cx="266700" cy="5943600"/>
          </a:xfrm>
          <a:prstGeom prst="rightBracket">
            <a:avLst>
              <a:gd name="adj" fmla="val 0"/>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solidFill>
                <a:prstClr val="black"/>
              </a:solidFill>
              <a:latin typeface="Arial" pitchFamily="34" charset="0"/>
              <a:cs typeface="Arial" pitchFamily="34" charset="0"/>
            </a:endParaRPr>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Date Placeholder 3"/>
          <p:cNvSpPr>
            <a:spLocks noGrp="1"/>
          </p:cNvSpPr>
          <p:nvPr>
            <p:ph type="dt" sz="half" idx="10"/>
          </p:nvPr>
        </p:nvSpPr>
        <p:spPr/>
        <p:txBody>
          <a:bodyPr/>
          <a:lstStyle>
            <a:lvl1pPr>
              <a:defRPr/>
            </a:lvl1pPr>
          </a:lstStyle>
          <a:p>
            <a:pPr>
              <a:defRPr/>
            </a:pPr>
            <a:endParaRPr lang="en-US"/>
          </a:p>
        </p:txBody>
      </p:sp>
      <p:sp>
        <p:nvSpPr>
          <p:cNvPr id="7" name="Footer Placeholder 4"/>
          <p:cNvSpPr>
            <a:spLocks noGrp="1"/>
          </p:cNvSpPr>
          <p:nvPr>
            <p:ph type="ftr" sz="quarter" idx="11"/>
          </p:nvPr>
        </p:nvSpPr>
        <p:spPr/>
        <p:txBody>
          <a:bodyPr/>
          <a:lstStyle>
            <a:lvl1pPr>
              <a:defRPr dirty="0"/>
            </a:lvl1pPr>
          </a:lstStyle>
          <a:p>
            <a:pPr>
              <a:defRPr/>
            </a:pPr>
            <a:r>
              <a:rPr lang="en-US"/>
              <a:t>FOR EXERCISE </a:t>
            </a:r>
            <a:r>
              <a:rPr lang="en-US" smtClean="0"/>
              <a:t>PURPOSES </a:t>
            </a:r>
            <a:r>
              <a:rPr lang="en-US"/>
              <a:t>ONLY</a:t>
            </a:r>
          </a:p>
        </p:txBody>
      </p:sp>
      <p:sp>
        <p:nvSpPr>
          <p:cNvPr id="8" name="Slide Number Placeholder 5"/>
          <p:cNvSpPr>
            <a:spLocks noGrp="1"/>
          </p:cNvSpPr>
          <p:nvPr>
            <p:ph type="sldNum" sz="quarter" idx="12"/>
          </p:nvPr>
        </p:nvSpPr>
        <p:spPr/>
        <p:txBody>
          <a:bodyPr/>
          <a:lstStyle>
            <a:lvl1pPr>
              <a:defRPr/>
            </a:lvl1pPr>
          </a:lstStyle>
          <a:p>
            <a:pPr>
              <a:defRPr/>
            </a:pPr>
            <a:fld id="{5CBD8E98-2FA5-41DE-9263-E73C215ECB92}"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14"/>
          <p:cNvSpPr/>
          <p:nvPr userDrawn="1"/>
        </p:nvSpPr>
        <p:spPr>
          <a:xfrm>
            <a:off x="0" y="0"/>
            <a:ext cx="9144000" cy="1295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latin typeface="Arial" pitchFamily="34" charset="0"/>
              <a:cs typeface="Arial" pitchFamily="34" charset="0"/>
            </a:endParaRPr>
          </a:p>
        </p:txBody>
      </p:sp>
      <p:sp>
        <p:nvSpPr>
          <p:cNvPr id="6" name="TextBox 9"/>
          <p:cNvSpPr txBox="1"/>
          <p:nvPr userDrawn="1"/>
        </p:nvSpPr>
        <p:spPr>
          <a:xfrm>
            <a:off x="8597900" y="6624638"/>
            <a:ext cx="533400" cy="246062"/>
          </a:xfrm>
          <a:prstGeom prst="rect">
            <a:avLst/>
          </a:prstGeom>
          <a:noFill/>
        </p:spPr>
        <p:txBody>
          <a:bodyPr>
            <a:spAutoFit/>
          </a:bodyPr>
          <a:lstStyle/>
          <a:p>
            <a:pPr>
              <a:defRPr/>
            </a:pPr>
            <a:fld id="{9EC0D118-BCCB-4763-83D0-19D82F965CFC}" type="slidenum">
              <a:rPr lang="en-US" sz="1000">
                <a:solidFill>
                  <a:prstClr val="white"/>
                </a:solidFill>
              </a:rPr>
              <a:pPr>
                <a:defRPr/>
              </a:pPr>
              <a:t>‹#›</a:t>
            </a:fld>
            <a:endParaRPr lang="en-US" sz="1000" dirty="0">
              <a:solidFill>
                <a:prstClr val="white"/>
              </a:solidFill>
            </a:endParaRPr>
          </a:p>
        </p:txBody>
      </p:sp>
      <p:sp>
        <p:nvSpPr>
          <p:cNvPr id="7" name="Right Bracket 11"/>
          <p:cNvSpPr/>
          <p:nvPr userDrawn="1"/>
        </p:nvSpPr>
        <p:spPr>
          <a:xfrm rot="16200000" flipH="1">
            <a:off x="4438650" y="-3055937"/>
            <a:ext cx="266700" cy="8229600"/>
          </a:xfrm>
          <a:prstGeom prst="rightBracket">
            <a:avLst>
              <a:gd name="adj" fmla="val 0"/>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solidFill>
                <a:prstClr val="black"/>
              </a:solidFill>
              <a:latin typeface="Arial" pitchFamily="34" charset="0"/>
              <a:cs typeface="Arial" pitchFamily="34" charset="0"/>
            </a:endParaRPr>
          </a:p>
        </p:txBody>
      </p:sp>
      <p:sp>
        <p:nvSpPr>
          <p:cNvPr id="2" name="Title 1"/>
          <p:cNvSpPr>
            <a:spLocks noGrp="1"/>
          </p:cNvSpPr>
          <p:nvPr>
            <p:ph type="title"/>
          </p:nvPr>
        </p:nvSpPr>
        <p:spPr/>
        <p:txBody>
          <a:bodyPr/>
          <a:lstStyle>
            <a:lvl1pPr algn="l">
              <a:defRPr sz="3400" b="0">
                <a:solidFill>
                  <a:schemeClr val="bg1"/>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28600" indent="-228600">
              <a:buFont typeface="Wingdings" pitchFamily="2" charset="2"/>
              <a:buChar char="§"/>
              <a:defRPr sz="2600">
                <a:latin typeface="Arial" pitchFamily="34" charset="0"/>
                <a:cs typeface="Arial" pitchFamily="34" charset="0"/>
              </a:defRPr>
            </a:lvl1pPr>
            <a:lvl2pPr marL="457200" indent="-228600">
              <a:buFont typeface="Wingdings" pitchFamily="2" charset="2"/>
              <a:buChar char="§"/>
              <a:defRPr sz="22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1"/>
            <a:r>
              <a:rPr lang="en-US" dirty="0" smtClean="0"/>
              <a:t>Third level</a:t>
            </a:r>
          </a:p>
          <a:p>
            <a:pPr lvl="1"/>
            <a:r>
              <a:rPr lang="en-US" dirty="0" smtClean="0"/>
              <a:t>Fourth level</a:t>
            </a:r>
          </a:p>
          <a:p>
            <a:pPr lvl="1"/>
            <a:r>
              <a:rPr lang="en-US" dirty="0" smtClean="0"/>
              <a:t>Fifth level</a:t>
            </a:r>
            <a:endParaRPr lang="en-US" dirty="0"/>
          </a:p>
        </p:txBody>
      </p:sp>
      <p:sp>
        <p:nvSpPr>
          <p:cNvPr id="8" name="Footer Placeholder 3"/>
          <p:cNvSpPr>
            <a:spLocks noGrp="1"/>
          </p:cNvSpPr>
          <p:nvPr userDrawn="1">
            <p:ph type="ftr" sz="quarter" idx="10"/>
          </p:nvPr>
        </p:nvSpPr>
        <p:spPr/>
        <p:txBody>
          <a:bodyPr/>
          <a:lstStyle>
            <a:lvl1pPr>
              <a:defRPr/>
            </a:lvl1pPr>
          </a:lstStyle>
          <a:p>
            <a:pPr>
              <a:defRPr/>
            </a:pPr>
            <a:r>
              <a:rPr lang="en-US"/>
              <a:t>FOR EXERCISE PURPOSES ONLY</a:t>
            </a:r>
          </a:p>
          <a:p>
            <a:pPr>
              <a:defRPr/>
            </a:pPr>
            <a:endParaRPr lang="en-US"/>
          </a:p>
        </p:txBody>
      </p:sp>
    </p:spTree>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A9321D-1792-4E35-A7F6-C6CB7D021866}"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C9E6698-56BE-4994-BDC3-8F766788798A}"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9A05571-0F38-4884-B587-0DDC56BB86F7}"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A4CC73F-6231-4F1C-8410-F1F3211626D9}"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98891DA-C691-43B8-893E-BF1BA32D918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0"/>
            <a:ext cx="9144000" cy="1295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5"/>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Arial" pitchFamily="34" charset="0"/>
              <a:cs typeface="Arial" pitchFamily="34" charset="0"/>
            </a:endParaRPr>
          </a:p>
        </p:txBody>
      </p:sp>
      <p:sp>
        <p:nvSpPr>
          <p:cNvPr id="6" name="TextBox 6"/>
          <p:cNvSpPr txBox="1">
            <a:spLocks noChangeArrowheads="1"/>
          </p:cNvSpPr>
          <p:nvPr userDrawn="1"/>
        </p:nvSpPr>
        <p:spPr bwMode="auto">
          <a:xfrm>
            <a:off x="8597900" y="6624638"/>
            <a:ext cx="533400" cy="246062"/>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fld id="{8722C28F-3D44-4E4A-8EA6-7AF796257064}" type="slidenum">
              <a:rPr lang="en-US" sz="1000" smtClean="0">
                <a:solidFill>
                  <a:schemeClr val="bg1"/>
                </a:solidFill>
              </a:rPr>
              <a:pPr eaLnBrk="1" hangingPunct="1">
                <a:defRPr/>
              </a:pPr>
              <a:t>‹#›</a:t>
            </a:fld>
            <a:endParaRPr lang="en-US" sz="1000" smtClean="0">
              <a:solidFill>
                <a:schemeClr val="bg1"/>
              </a:solidFill>
            </a:endParaRPr>
          </a:p>
        </p:txBody>
      </p:sp>
      <p:sp>
        <p:nvSpPr>
          <p:cNvPr id="7" name="Right Bracket 7"/>
          <p:cNvSpPr/>
          <p:nvPr userDrawn="1"/>
        </p:nvSpPr>
        <p:spPr>
          <a:xfrm rot="16200000" flipH="1">
            <a:off x="4438650" y="-3055937"/>
            <a:ext cx="266700" cy="8229600"/>
          </a:xfrm>
          <a:prstGeom prst="rightBracket">
            <a:avLst>
              <a:gd name="adj" fmla="val 0"/>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Arial" pitchFamily="34" charset="0"/>
              <a:cs typeface="Arial" pitchFamily="34" charset="0"/>
            </a:endParaRPr>
          </a:p>
        </p:txBody>
      </p:sp>
      <p:sp>
        <p:nvSpPr>
          <p:cNvPr id="2" name="Title 1"/>
          <p:cNvSpPr>
            <a:spLocks noGrp="1"/>
          </p:cNvSpPr>
          <p:nvPr>
            <p:ph type="title"/>
          </p:nvPr>
        </p:nvSpPr>
        <p:spPr/>
        <p:txBody>
          <a:bodyPr/>
          <a:lstStyle>
            <a:lvl1pPr algn="l">
              <a:defRPr sz="3400" b="0">
                <a:solidFill>
                  <a:schemeClr val="bg1"/>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28600" indent="-228600">
              <a:buFont typeface="Wingdings" pitchFamily="2" charset="2"/>
              <a:buChar char="§"/>
              <a:defRPr sz="2600">
                <a:latin typeface="Arial" pitchFamily="34" charset="0"/>
                <a:cs typeface="Arial" pitchFamily="34" charset="0"/>
              </a:defRPr>
            </a:lvl1pPr>
            <a:lvl2pPr marL="457200" indent="-228600">
              <a:buFont typeface="Wingdings" pitchFamily="2" charset="2"/>
              <a:buChar char="§"/>
              <a:defRPr sz="22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1"/>
            <a:r>
              <a:rPr lang="en-US" dirty="0" smtClean="0"/>
              <a:t>Third level</a:t>
            </a:r>
          </a:p>
          <a:p>
            <a:pPr lvl="1"/>
            <a:r>
              <a:rPr lang="en-US" dirty="0" smtClean="0"/>
              <a:t>Fourth level</a:t>
            </a:r>
          </a:p>
          <a:p>
            <a:pPr lvl="1"/>
            <a:r>
              <a:rPr lang="en-US" dirty="0" smtClean="0"/>
              <a:t>Fifth level</a:t>
            </a:r>
            <a:endParaRPr lang="en-US" dirty="0"/>
          </a:p>
        </p:txBody>
      </p:sp>
      <p:sp>
        <p:nvSpPr>
          <p:cNvPr id="8" name="Footer Placeholder 3"/>
          <p:cNvSpPr>
            <a:spLocks noGrp="1"/>
          </p:cNvSpPr>
          <p:nvPr userDrawn="1">
            <p:ph type="ftr" sz="quarter" idx="10"/>
          </p:nvPr>
        </p:nvSpPr>
        <p:spPr/>
        <p:txBody>
          <a:bodyPr/>
          <a:lstStyle>
            <a:lvl1pPr>
              <a:defRPr/>
            </a:lvl1pPr>
          </a:lstStyle>
          <a:p>
            <a:pPr>
              <a:defRPr/>
            </a:pPr>
            <a:r>
              <a:rPr lang="en-US"/>
              <a:t>FOR EXERCISE PURPOSES ONLY</a:t>
            </a:r>
          </a:p>
          <a:p>
            <a:pPr>
              <a:defRPr/>
            </a:pPr>
            <a:endParaRPr lang="en-US"/>
          </a:p>
        </p:txBody>
      </p:sp>
    </p:spTree>
  </p:cSld>
  <p:clrMapOvr>
    <a:masterClrMapping/>
  </p:clrMapOvr>
  <p:hf hd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C8C67EE-28C3-4C94-8406-0934EF4BB46A}"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1D1C8A7-F057-4534-9F4C-7CAA17C1CC7C}"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90CB3EC-02ED-4AD7-AD78-618349D94391}"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6B98939-0168-4DA3-A759-B73DAF71027F}"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3A9440E-1598-46CB-9ED6-AD890B3A0DFC}"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7"/>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latin typeface="Arial" pitchFamily="34" charset="0"/>
              <a:cs typeface="Arial" pitchFamily="34" charset="0"/>
            </a:endParaRPr>
          </a:p>
        </p:txBody>
      </p:sp>
      <p:sp>
        <p:nvSpPr>
          <p:cNvPr id="5" name="Right Bracket 8"/>
          <p:cNvSpPr/>
          <p:nvPr userDrawn="1"/>
        </p:nvSpPr>
        <p:spPr>
          <a:xfrm flipH="1">
            <a:off x="215900" y="441325"/>
            <a:ext cx="266700" cy="5943600"/>
          </a:xfrm>
          <a:prstGeom prst="rightBracket">
            <a:avLst>
              <a:gd name="adj" fmla="val 0"/>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solidFill>
                <a:prstClr val="black"/>
              </a:solidFill>
              <a:latin typeface="Arial" pitchFamily="34" charset="0"/>
              <a:cs typeface="Arial" pitchFamily="34" charset="0"/>
            </a:endParaRPr>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Date Placeholder 3"/>
          <p:cNvSpPr>
            <a:spLocks noGrp="1"/>
          </p:cNvSpPr>
          <p:nvPr>
            <p:ph type="dt" sz="half" idx="10"/>
          </p:nvPr>
        </p:nvSpPr>
        <p:spPr/>
        <p:txBody>
          <a:bodyPr/>
          <a:lstStyle>
            <a:lvl1pPr>
              <a:defRPr/>
            </a:lvl1pPr>
          </a:lstStyle>
          <a:p>
            <a:pPr>
              <a:defRPr/>
            </a:pPr>
            <a:endParaRPr lang="en-US"/>
          </a:p>
        </p:txBody>
      </p:sp>
      <p:sp>
        <p:nvSpPr>
          <p:cNvPr id="7" name="Footer Placeholder 4"/>
          <p:cNvSpPr>
            <a:spLocks noGrp="1"/>
          </p:cNvSpPr>
          <p:nvPr>
            <p:ph type="ftr" sz="quarter" idx="11"/>
          </p:nvPr>
        </p:nvSpPr>
        <p:spPr/>
        <p:txBody>
          <a:bodyPr/>
          <a:lstStyle>
            <a:lvl1pPr>
              <a:defRPr dirty="0"/>
            </a:lvl1pPr>
          </a:lstStyle>
          <a:p>
            <a:pPr>
              <a:defRPr/>
            </a:pPr>
            <a:r>
              <a:rPr lang="en-US"/>
              <a:t>FOR EXERCISE </a:t>
            </a:r>
            <a:r>
              <a:rPr lang="en-US" smtClean="0"/>
              <a:t>PURPOSES </a:t>
            </a:r>
            <a:r>
              <a:rPr lang="en-US"/>
              <a:t>ONLY</a:t>
            </a:r>
          </a:p>
        </p:txBody>
      </p:sp>
      <p:sp>
        <p:nvSpPr>
          <p:cNvPr id="8" name="Slide Number Placeholder 5"/>
          <p:cNvSpPr>
            <a:spLocks noGrp="1"/>
          </p:cNvSpPr>
          <p:nvPr>
            <p:ph type="sldNum" sz="quarter" idx="12"/>
          </p:nvPr>
        </p:nvSpPr>
        <p:spPr/>
        <p:txBody>
          <a:bodyPr/>
          <a:lstStyle>
            <a:lvl1pPr>
              <a:defRPr/>
            </a:lvl1pPr>
          </a:lstStyle>
          <a:p>
            <a:pPr>
              <a:defRPr/>
            </a:pPr>
            <a:fld id="{5BE3B8E5-515E-4190-A7E4-FE6145D82AA7}"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14"/>
          <p:cNvSpPr/>
          <p:nvPr userDrawn="1"/>
        </p:nvSpPr>
        <p:spPr>
          <a:xfrm>
            <a:off x="0" y="0"/>
            <a:ext cx="9144000" cy="1295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latin typeface="Arial" pitchFamily="34" charset="0"/>
              <a:cs typeface="Arial" pitchFamily="34" charset="0"/>
            </a:endParaRPr>
          </a:p>
        </p:txBody>
      </p:sp>
      <p:sp>
        <p:nvSpPr>
          <p:cNvPr id="6" name="TextBox 9"/>
          <p:cNvSpPr txBox="1"/>
          <p:nvPr userDrawn="1"/>
        </p:nvSpPr>
        <p:spPr>
          <a:xfrm>
            <a:off x="8597900" y="6624638"/>
            <a:ext cx="533400" cy="246062"/>
          </a:xfrm>
          <a:prstGeom prst="rect">
            <a:avLst/>
          </a:prstGeom>
          <a:noFill/>
        </p:spPr>
        <p:txBody>
          <a:bodyPr>
            <a:spAutoFit/>
          </a:bodyPr>
          <a:lstStyle/>
          <a:p>
            <a:pPr>
              <a:defRPr/>
            </a:pPr>
            <a:fld id="{7F75A23E-BA63-4908-BD84-A4763F103537}" type="slidenum">
              <a:rPr lang="en-US" sz="1000">
                <a:solidFill>
                  <a:prstClr val="white"/>
                </a:solidFill>
              </a:rPr>
              <a:pPr>
                <a:defRPr/>
              </a:pPr>
              <a:t>‹#›</a:t>
            </a:fld>
            <a:endParaRPr lang="en-US" sz="1000" dirty="0">
              <a:solidFill>
                <a:prstClr val="white"/>
              </a:solidFill>
            </a:endParaRPr>
          </a:p>
        </p:txBody>
      </p:sp>
      <p:sp>
        <p:nvSpPr>
          <p:cNvPr id="7" name="Right Bracket 11"/>
          <p:cNvSpPr/>
          <p:nvPr userDrawn="1"/>
        </p:nvSpPr>
        <p:spPr>
          <a:xfrm rot="16200000" flipH="1">
            <a:off x="4438650" y="-3055937"/>
            <a:ext cx="266700" cy="8229600"/>
          </a:xfrm>
          <a:prstGeom prst="rightBracket">
            <a:avLst>
              <a:gd name="adj" fmla="val 0"/>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solidFill>
                <a:prstClr val="black"/>
              </a:solidFill>
              <a:latin typeface="Arial" pitchFamily="34" charset="0"/>
              <a:cs typeface="Arial" pitchFamily="34" charset="0"/>
            </a:endParaRPr>
          </a:p>
        </p:txBody>
      </p:sp>
      <p:sp>
        <p:nvSpPr>
          <p:cNvPr id="2" name="Title 1"/>
          <p:cNvSpPr>
            <a:spLocks noGrp="1"/>
          </p:cNvSpPr>
          <p:nvPr>
            <p:ph type="title"/>
          </p:nvPr>
        </p:nvSpPr>
        <p:spPr/>
        <p:txBody>
          <a:bodyPr/>
          <a:lstStyle>
            <a:lvl1pPr algn="l">
              <a:defRPr sz="3400" b="0">
                <a:solidFill>
                  <a:schemeClr val="bg1"/>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28600" indent="-228600">
              <a:buFont typeface="Wingdings" pitchFamily="2" charset="2"/>
              <a:buChar char="§"/>
              <a:defRPr sz="2600">
                <a:latin typeface="Arial" pitchFamily="34" charset="0"/>
                <a:cs typeface="Arial" pitchFamily="34" charset="0"/>
              </a:defRPr>
            </a:lvl1pPr>
            <a:lvl2pPr marL="457200" indent="-228600">
              <a:buFont typeface="Wingdings" pitchFamily="2" charset="2"/>
              <a:buChar char="§"/>
              <a:defRPr sz="22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1"/>
            <a:r>
              <a:rPr lang="en-US" dirty="0" smtClean="0"/>
              <a:t>Third level</a:t>
            </a:r>
          </a:p>
          <a:p>
            <a:pPr lvl="1"/>
            <a:r>
              <a:rPr lang="en-US" dirty="0" smtClean="0"/>
              <a:t>Fourth level</a:t>
            </a:r>
          </a:p>
          <a:p>
            <a:pPr lvl="1"/>
            <a:r>
              <a:rPr lang="en-US" dirty="0" smtClean="0"/>
              <a:t>Fifth level</a:t>
            </a:r>
            <a:endParaRPr lang="en-US" dirty="0"/>
          </a:p>
        </p:txBody>
      </p:sp>
      <p:sp>
        <p:nvSpPr>
          <p:cNvPr id="8" name="Footer Placeholder 3"/>
          <p:cNvSpPr>
            <a:spLocks noGrp="1"/>
          </p:cNvSpPr>
          <p:nvPr userDrawn="1">
            <p:ph type="ftr" sz="quarter" idx="10"/>
          </p:nvPr>
        </p:nvSpPr>
        <p:spPr/>
        <p:txBody>
          <a:bodyPr/>
          <a:lstStyle>
            <a:lvl1pPr>
              <a:defRPr/>
            </a:lvl1pPr>
          </a:lstStyle>
          <a:p>
            <a:pPr>
              <a:defRPr/>
            </a:pPr>
            <a:r>
              <a:rPr lang="en-US"/>
              <a:t>FOR EXERCISE PURPOSES ONLY</a:t>
            </a:r>
          </a:p>
          <a:p>
            <a:pPr>
              <a:defRPr/>
            </a:pPr>
            <a:endParaRPr lang="en-US"/>
          </a:p>
        </p:txBody>
      </p:sp>
    </p:spTree>
  </p:cSld>
  <p:clrMapOvr>
    <a:masterClrMapping/>
  </p:clrMapOvr>
  <p:hf hd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582D9D4-17F1-49A7-867E-FA97DCC95335}"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A6615C-0112-448A-BAC2-3468A7D5E3D1}"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F4BE93-D070-4082-9321-C7500028794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0610413-AE7C-4FBF-BD73-EC7F440BDE7F}"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B8A1E39-AF93-4064-A7F5-5C927C3D546F}"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AC99BB6-A00D-4EEC-BBA9-8B4E45F3BE68}" type="slidenum">
              <a:rPr lang="en-US"/>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67BADA3-0CEC-48E5-B743-A4AE0DF01B70}" type="slidenum">
              <a:rPr lang="en-US"/>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8D690CD-105A-45E7-9AC2-5D6FE2935024}"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5DD8BEE-7D0D-45D4-928A-2B099F5D51D2}" type="slidenum">
              <a:rPr lang="en-US"/>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2A483DB-E123-48C8-A05D-54D71C1C96EB}" type="slidenum">
              <a:rPr lang="en-US"/>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77C20DD-B57D-4FC0-9669-071A0ADB9948}" type="slidenum">
              <a:rPr lang="en-US"/>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7"/>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latin typeface="Arial" pitchFamily="34" charset="0"/>
              <a:cs typeface="Arial" pitchFamily="34" charset="0"/>
            </a:endParaRPr>
          </a:p>
        </p:txBody>
      </p:sp>
      <p:sp>
        <p:nvSpPr>
          <p:cNvPr id="5" name="Right Bracket 8"/>
          <p:cNvSpPr/>
          <p:nvPr userDrawn="1"/>
        </p:nvSpPr>
        <p:spPr>
          <a:xfrm flipH="1">
            <a:off x="215900" y="441325"/>
            <a:ext cx="266700" cy="5943600"/>
          </a:xfrm>
          <a:prstGeom prst="rightBracket">
            <a:avLst>
              <a:gd name="adj" fmla="val 0"/>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solidFill>
                <a:prstClr val="black"/>
              </a:solidFill>
              <a:latin typeface="Arial" pitchFamily="34" charset="0"/>
              <a:cs typeface="Arial" pitchFamily="34" charset="0"/>
            </a:endParaRPr>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Date Placeholder 3"/>
          <p:cNvSpPr>
            <a:spLocks noGrp="1"/>
          </p:cNvSpPr>
          <p:nvPr>
            <p:ph type="dt" sz="half" idx="10"/>
          </p:nvPr>
        </p:nvSpPr>
        <p:spPr/>
        <p:txBody>
          <a:bodyPr/>
          <a:lstStyle>
            <a:lvl1pPr>
              <a:defRPr/>
            </a:lvl1pPr>
          </a:lstStyle>
          <a:p>
            <a:pPr>
              <a:defRPr/>
            </a:pPr>
            <a:endParaRPr lang="en-US"/>
          </a:p>
        </p:txBody>
      </p:sp>
      <p:sp>
        <p:nvSpPr>
          <p:cNvPr id="7" name="Footer Placeholder 4"/>
          <p:cNvSpPr>
            <a:spLocks noGrp="1"/>
          </p:cNvSpPr>
          <p:nvPr>
            <p:ph type="ftr" sz="quarter" idx="11"/>
          </p:nvPr>
        </p:nvSpPr>
        <p:spPr/>
        <p:txBody>
          <a:bodyPr/>
          <a:lstStyle>
            <a:lvl1pPr>
              <a:defRPr dirty="0"/>
            </a:lvl1pPr>
          </a:lstStyle>
          <a:p>
            <a:pPr>
              <a:defRPr/>
            </a:pPr>
            <a:r>
              <a:rPr lang="en-US"/>
              <a:t>FOR EXERCISE </a:t>
            </a:r>
            <a:r>
              <a:rPr lang="en-US" smtClean="0"/>
              <a:t>PURPOSES </a:t>
            </a:r>
            <a:r>
              <a:rPr lang="en-US"/>
              <a:t>ONLY</a:t>
            </a:r>
          </a:p>
        </p:txBody>
      </p:sp>
      <p:sp>
        <p:nvSpPr>
          <p:cNvPr id="8" name="Slide Number Placeholder 5"/>
          <p:cNvSpPr>
            <a:spLocks noGrp="1"/>
          </p:cNvSpPr>
          <p:nvPr>
            <p:ph type="sldNum" sz="quarter" idx="12"/>
          </p:nvPr>
        </p:nvSpPr>
        <p:spPr/>
        <p:txBody>
          <a:bodyPr/>
          <a:lstStyle>
            <a:lvl1pPr>
              <a:defRPr/>
            </a:lvl1pPr>
          </a:lstStyle>
          <a:p>
            <a:pPr>
              <a:defRPr/>
            </a:pPr>
            <a:fld id="{5FA3995D-17BD-459B-93AC-9281BA2CB7F4}" type="slidenum">
              <a:rPr lang="en-US"/>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14"/>
          <p:cNvSpPr/>
          <p:nvPr userDrawn="1"/>
        </p:nvSpPr>
        <p:spPr>
          <a:xfrm>
            <a:off x="0" y="0"/>
            <a:ext cx="9144000" cy="1295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latin typeface="Arial" pitchFamily="34" charset="0"/>
              <a:cs typeface="Arial" pitchFamily="34" charset="0"/>
            </a:endParaRPr>
          </a:p>
        </p:txBody>
      </p:sp>
      <p:sp>
        <p:nvSpPr>
          <p:cNvPr id="6" name="TextBox 9"/>
          <p:cNvSpPr txBox="1"/>
          <p:nvPr userDrawn="1"/>
        </p:nvSpPr>
        <p:spPr>
          <a:xfrm>
            <a:off x="8597900" y="6624638"/>
            <a:ext cx="533400" cy="246062"/>
          </a:xfrm>
          <a:prstGeom prst="rect">
            <a:avLst/>
          </a:prstGeom>
          <a:noFill/>
        </p:spPr>
        <p:txBody>
          <a:bodyPr>
            <a:spAutoFit/>
          </a:bodyPr>
          <a:lstStyle/>
          <a:p>
            <a:pPr>
              <a:defRPr/>
            </a:pPr>
            <a:fld id="{91D8CDE0-1D1F-4C15-9CDE-5FE41DB95AAE}" type="slidenum">
              <a:rPr lang="en-US" sz="1000">
                <a:solidFill>
                  <a:prstClr val="white"/>
                </a:solidFill>
              </a:rPr>
              <a:pPr>
                <a:defRPr/>
              </a:pPr>
              <a:t>‹#›</a:t>
            </a:fld>
            <a:endParaRPr lang="en-US" sz="1000" dirty="0">
              <a:solidFill>
                <a:prstClr val="white"/>
              </a:solidFill>
            </a:endParaRPr>
          </a:p>
        </p:txBody>
      </p:sp>
      <p:sp>
        <p:nvSpPr>
          <p:cNvPr id="7" name="Right Bracket 11"/>
          <p:cNvSpPr/>
          <p:nvPr userDrawn="1"/>
        </p:nvSpPr>
        <p:spPr>
          <a:xfrm rot="16200000" flipH="1">
            <a:off x="4438650" y="-3055937"/>
            <a:ext cx="266700" cy="8229600"/>
          </a:xfrm>
          <a:prstGeom prst="rightBracket">
            <a:avLst>
              <a:gd name="adj" fmla="val 0"/>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solidFill>
                <a:prstClr val="black"/>
              </a:solidFill>
              <a:latin typeface="Arial" pitchFamily="34" charset="0"/>
              <a:cs typeface="Arial" pitchFamily="34" charset="0"/>
            </a:endParaRPr>
          </a:p>
        </p:txBody>
      </p:sp>
      <p:sp>
        <p:nvSpPr>
          <p:cNvPr id="2" name="Title 1"/>
          <p:cNvSpPr>
            <a:spLocks noGrp="1"/>
          </p:cNvSpPr>
          <p:nvPr>
            <p:ph type="title"/>
          </p:nvPr>
        </p:nvSpPr>
        <p:spPr/>
        <p:txBody>
          <a:bodyPr/>
          <a:lstStyle>
            <a:lvl1pPr algn="l">
              <a:defRPr sz="3400" b="0">
                <a:solidFill>
                  <a:schemeClr val="bg1"/>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28600" indent="-228600">
              <a:buFont typeface="Wingdings" pitchFamily="2" charset="2"/>
              <a:buChar char="§"/>
              <a:defRPr sz="2600">
                <a:latin typeface="Arial" pitchFamily="34" charset="0"/>
                <a:cs typeface="Arial" pitchFamily="34" charset="0"/>
              </a:defRPr>
            </a:lvl1pPr>
            <a:lvl2pPr marL="457200" indent="-228600">
              <a:buFont typeface="Wingdings" pitchFamily="2" charset="2"/>
              <a:buChar char="§"/>
              <a:defRPr sz="22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1"/>
            <a:r>
              <a:rPr lang="en-US" dirty="0" smtClean="0"/>
              <a:t>Third level</a:t>
            </a:r>
          </a:p>
          <a:p>
            <a:pPr lvl="1"/>
            <a:r>
              <a:rPr lang="en-US" dirty="0" smtClean="0"/>
              <a:t>Fourth level</a:t>
            </a:r>
          </a:p>
          <a:p>
            <a:pPr lvl="1"/>
            <a:r>
              <a:rPr lang="en-US" dirty="0" smtClean="0"/>
              <a:t>Fifth level</a:t>
            </a:r>
            <a:endParaRPr lang="en-US" dirty="0"/>
          </a:p>
        </p:txBody>
      </p:sp>
      <p:sp>
        <p:nvSpPr>
          <p:cNvPr id="8" name="Footer Placeholder 3"/>
          <p:cNvSpPr>
            <a:spLocks noGrp="1"/>
          </p:cNvSpPr>
          <p:nvPr userDrawn="1">
            <p:ph type="ftr" sz="quarter" idx="10"/>
          </p:nvPr>
        </p:nvSpPr>
        <p:spPr/>
        <p:txBody>
          <a:bodyPr/>
          <a:lstStyle>
            <a:lvl1pPr>
              <a:defRPr/>
            </a:lvl1pPr>
          </a:lstStyle>
          <a:p>
            <a:pPr>
              <a:defRPr/>
            </a:pPr>
            <a:r>
              <a:rPr lang="en-US"/>
              <a:t>FOR EXERCISE PURPOSES ONLY</a:t>
            </a:r>
          </a:p>
          <a:p>
            <a:pPr>
              <a:defRPr/>
            </a:pPr>
            <a:endParaRPr lang="en-US"/>
          </a:p>
        </p:txBody>
      </p:sp>
    </p:spTree>
  </p:cSld>
  <p:clrMapOvr>
    <a:masterClrMapping/>
  </p:clrMapOvr>
  <p:hf hdr="0" dt="0"/>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97BF75A-9514-48D5-8250-7BE5E5EAADA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B55A0AD-98EB-401D-978A-759E15A9D91F}" type="slidenum">
              <a:rPr lang="en-US"/>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C6524AC-1893-45E1-81BE-61E0641FD64A}" type="slidenum">
              <a:rPr lang="en-US"/>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7FF0443-93B4-4F79-88F8-8021301EABF7}" type="slidenum">
              <a:rPr lang="en-US"/>
              <a:pPr>
                <a:defRPr/>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D49A9F6-FD4D-4B83-BD6D-2B1E3EFA5311}" type="slidenum">
              <a:rPr lang="en-US"/>
              <a:pPr>
                <a:defRPr/>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F89D4D2-DAA7-4142-BADE-6B2E5915A655}" type="slidenum">
              <a:rPr lang="en-US"/>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9F789D6-5616-4BCD-9F4C-0327BBF6AD1B}" type="slidenum">
              <a:rPr lang="en-US"/>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08D454D-B111-45DF-9D50-9C5822B025A2}" type="slidenum">
              <a:rPr lang="en-US"/>
              <a:pPr>
                <a:defRPr/>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85B59D3-C878-4F85-BB0D-EA4510103C43}" type="slidenum">
              <a:rPr lang="en-US"/>
              <a:pPr>
                <a:defRPr/>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B13F62-6AF0-41C2-B010-673EB0C79048}" type="slidenum">
              <a:rPr lang="en-US"/>
              <a:pPr>
                <a:defRPr/>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010BADC-A8B4-4A10-ABED-715D21125C95}" type="slidenum">
              <a:rPr lang="en-US"/>
              <a:pPr>
                <a:defRPr/>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7"/>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latin typeface="Arial" pitchFamily="34" charset="0"/>
              <a:cs typeface="Arial" pitchFamily="34" charset="0"/>
            </a:endParaRPr>
          </a:p>
        </p:txBody>
      </p:sp>
      <p:sp>
        <p:nvSpPr>
          <p:cNvPr id="5" name="Right Bracket 8"/>
          <p:cNvSpPr/>
          <p:nvPr userDrawn="1"/>
        </p:nvSpPr>
        <p:spPr>
          <a:xfrm flipH="1">
            <a:off x="215900" y="441325"/>
            <a:ext cx="266700" cy="5943600"/>
          </a:xfrm>
          <a:prstGeom prst="rightBracket">
            <a:avLst>
              <a:gd name="adj" fmla="val 0"/>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solidFill>
                <a:prstClr val="black"/>
              </a:solidFill>
              <a:latin typeface="Arial" pitchFamily="34" charset="0"/>
              <a:cs typeface="Arial" pitchFamily="34" charset="0"/>
            </a:endParaRPr>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Date Placeholder 3"/>
          <p:cNvSpPr>
            <a:spLocks noGrp="1"/>
          </p:cNvSpPr>
          <p:nvPr>
            <p:ph type="dt" sz="half" idx="10"/>
          </p:nvPr>
        </p:nvSpPr>
        <p:spPr/>
        <p:txBody>
          <a:bodyPr/>
          <a:lstStyle>
            <a:lvl1pPr>
              <a:defRPr/>
            </a:lvl1pPr>
          </a:lstStyle>
          <a:p>
            <a:pPr>
              <a:defRPr/>
            </a:pPr>
            <a:endParaRPr lang="en-US"/>
          </a:p>
        </p:txBody>
      </p:sp>
      <p:sp>
        <p:nvSpPr>
          <p:cNvPr id="7" name="Footer Placeholder 4"/>
          <p:cNvSpPr>
            <a:spLocks noGrp="1"/>
          </p:cNvSpPr>
          <p:nvPr>
            <p:ph type="ftr" sz="quarter" idx="11"/>
          </p:nvPr>
        </p:nvSpPr>
        <p:spPr/>
        <p:txBody>
          <a:bodyPr/>
          <a:lstStyle>
            <a:lvl1pPr>
              <a:defRPr dirty="0"/>
            </a:lvl1pPr>
          </a:lstStyle>
          <a:p>
            <a:pPr>
              <a:defRPr/>
            </a:pPr>
            <a:r>
              <a:rPr lang="en-US"/>
              <a:t>FOR EXERCISE </a:t>
            </a:r>
            <a:r>
              <a:rPr lang="en-US" smtClean="0"/>
              <a:t>PURPOSES </a:t>
            </a:r>
            <a:r>
              <a:rPr lang="en-US"/>
              <a:t>ONLY</a:t>
            </a:r>
          </a:p>
        </p:txBody>
      </p:sp>
      <p:sp>
        <p:nvSpPr>
          <p:cNvPr id="8" name="Slide Number Placeholder 5"/>
          <p:cNvSpPr>
            <a:spLocks noGrp="1"/>
          </p:cNvSpPr>
          <p:nvPr>
            <p:ph type="sldNum" sz="quarter" idx="12"/>
          </p:nvPr>
        </p:nvSpPr>
        <p:spPr/>
        <p:txBody>
          <a:bodyPr/>
          <a:lstStyle>
            <a:lvl1pPr>
              <a:defRPr/>
            </a:lvl1pPr>
          </a:lstStyle>
          <a:p>
            <a:pPr>
              <a:defRPr/>
            </a:pPr>
            <a:fld id="{2A907197-ED37-41F8-A97A-AF85122F3FF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F4BEE37-BCAA-4678-A1D9-9A6B6831401D}" type="slidenum">
              <a:rPr lang="en-US"/>
              <a:pPr>
                <a:defRPr/>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14"/>
          <p:cNvSpPr/>
          <p:nvPr userDrawn="1"/>
        </p:nvSpPr>
        <p:spPr>
          <a:xfrm>
            <a:off x="0" y="0"/>
            <a:ext cx="9144000" cy="1295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latin typeface="Arial" pitchFamily="34" charset="0"/>
              <a:cs typeface="Arial" pitchFamily="34" charset="0"/>
            </a:endParaRPr>
          </a:p>
        </p:txBody>
      </p:sp>
      <p:sp>
        <p:nvSpPr>
          <p:cNvPr id="6" name="TextBox 9"/>
          <p:cNvSpPr txBox="1"/>
          <p:nvPr userDrawn="1"/>
        </p:nvSpPr>
        <p:spPr>
          <a:xfrm>
            <a:off x="8597900" y="6624638"/>
            <a:ext cx="533400" cy="246062"/>
          </a:xfrm>
          <a:prstGeom prst="rect">
            <a:avLst/>
          </a:prstGeom>
          <a:noFill/>
        </p:spPr>
        <p:txBody>
          <a:bodyPr>
            <a:spAutoFit/>
          </a:bodyPr>
          <a:lstStyle/>
          <a:p>
            <a:pPr>
              <a:defRPr/>
            </a:pPr>
            <a:fld id="{FA6F643B-AEE9-4682-AFFA-848B688030AB}" type="slidenum">
              <a:rPr lang="en-US" sz="1000">
                <a:solidFill>
                  <a:prstClr val="white"/>
                </a:solidFill>
              </a:rPr>
              <a:pPr>
                <a:defRPr/>
              </a:pPr>
              <a:t>‹#›</a:t>
            </a:fld>
            <a:endParaRPr lang="en-US" sz="1000" dirty="0">
              <a:solidFill>
                <a:prstClr val="white"/>
              </a:solidFill>
            </a:endParaRPr>
          </a:p>
        </p:txBody>
      </p:sp>
      <p:sp>
        <p:nvSpPr>
          <p:cNvPr id="7" name="Right Bracket 11"/>
          <p:cNvSpPr/>
          <p:nvPr userDrawn="1"/>
        </p:nvSpPr>
        <p:spPr>
          <a:xfrm rot="16200000" flipH="1">
            <a:off x="4438650" y="-3055937"/>
            <a:ext cx="266700" cy="8229600"/>
          </a:xfrm>
          <a:prstGeom prst="rightBracket">
            <a:avLst>
              <a:gd name="adj" fmla="val 0"/>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solidFill>
                <a:prstClr val="black"/>
              </a:solidFill>
              <a:latin typeface="Arial" pitchFamily="34" charset="0"/>
              <a:cs typeface="Arial" pitchFamily="34" charset="0"/>
            </a:endParaRPr>
          </a:p>
        </p:txBody>
      </p:sp>
      <p:sp>
        <p:nvSpPr>
          <p:cNvPr id="2" name="Title 1"/>
          <p:cNvSpPr>
            <a:spLocks noGrp="1"/>
          </p:cNvSpPr>
          <p:nvPr>
            <p:ph type="title"/>
          </p:nvPr>
        </p:nvSpPr>
        <p:spPr/>
        <p:txBody>
          <a:bodyPr/>
          <a:lstStyle>
            <a:lvl1pPr algn="l">
              <a:defRPr sz="3400" b="0">
                <a:solidFill>
                  <a:schemeClr val="bg1"/>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28600" indent="-228600">
              <a:buFont typeface="Wingdings" pitchFamily="2" charset="2"/>
              <a:buChar char="§"/>
              <a:defRPr sz="2600">
                <a:latin typeface="Arial" pitchFamily="34" charset="0"/>
                <a:cs typeface="Arial" pitchFamily="34" charset="0"/>
              </a:defRPr>
            </a:lvl1pPr>
            <a:lvl2pPr marL="457200" indent="-228600">
              <a:buFont typeface="Wingdings" pitchFamily="2" charset="2"/>
              <a:buChar char="§"/>
              <a:defRPr sz="22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1"/>
            <a:r>
              <a:rPr lang="en-US" dirty="0" smtClean="0"/>
              <a:t>Third level</a:t>
            </a:r>
          </a:p>
          <a:p>
            <a:pPr lvl="1"/>
            <a:r>
              <a:rPr lang="en-US" dirty="0" smtClean="0"/>
              <a:t>Fourth level</a:t>
            </a:r>
          </a:p>
          <a:p>
            <a:pPr lvl="1"/>
            <a:r>
              <a:rPr lang="en-US" dirty="0" smtClean="0"/>
              <a:t>Fifth level</a:t>
            </a:r>
            <a:endParaRPr lang="en-US" dirty="0"/>
          </a:p>
        </p:txBody>
      </p:sp>
      <p:sp>
        <p:nvSpPr>
          <p:cNvPr id="8" name="Footer Placeholder 3"/>
          <p:cNvSpPr>
            <a:spLocks noGrp="1"/>
          </p:cNvSpPr>
          <p:nvPr userDrawn="1">
            <p:ph type="ftr" sz="quarter" idx="10"/>
          </p:nvPr>
        </p:nvSpPr>
        <p:spPr/>
        <p:txBody>
          <a:bodyPr/>
          <a:lstStyle>
            <a:lvl1pPr>
              <a:defRPr/>
            </a:lvl1pPr>
          </a:lstStyle>
          <a:p>
            <a:pPr>
              <a:defRPr/>
            </a:pPr>
            <a:r>
              <a:rPr lang="en-US"/>
              <a:t>FOR EXERCISE PURPOSES ONLY</a:t>
            </a:r>
          </a:p>
          <a:p>
            <a:pPr>
              <a:defRPr/>
            </a:pPr>
            <a:endParaRPr lang="en-US"/>
          </a:p>
        </p:txBody>
      </p:sp>
    </p:spTree>
  </p:cSld>
  <p:clrMapOvr>
    <a:masterClrMapping/>
  </p:clrMapOvr>
  <p:hf hdr="0" dt="0"/>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958AE72-1D2E-4F66-A3A1-36DEE165B6B9}" type="slidenum">
              <a:rPr lang="en-US"/>
              <a:pPr>
                <a:defRPr/>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089FACE-8CAC-4838-BFF9-0A27963F7252}" type="slidenum">
              <a:rPr lang="en-US"/>
              <a:pPr>
                <a:defRPr/>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BB4BC1A-5E1F-4DA9-A9AD-88E614E66D67}" type="slidenum">
              <a:rPr lang="en-US"/>
              <a:pPr>
                <a:defRPr/>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D38B3F4-299E-4C45-B7BA-02740FF7CFA5}" type="slidenum">
              <a:rPr lang="en-US"/>
              <a:pPr>
                <a:defRPr/>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AF6E55D-CDA6-4A4F-9713-5F43ACE31A63}" type="slidenum">
              <a:rPr lang="en-US"/>
              <a:pPr>
                <a:defRPr/>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768A57A-C9C8-410D-B694-C475C3707228}" type="slidenum">
              <a:rPr lang="en-US"/>
              <a:pPr>
                <a:defRPr/>
              </a:pPr>
              <a:t>‹#›</a:t>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0F0C6B8-D1EE-45D4-B015-385EBABAFDFF}" type="slidenum">
              <a:rPr lang="en-US"/>
              <a:pPr>
                <a:defRPr/>
              </a:pPr>
              <a:t>‹#›</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BECF987-A243-4225-8142-CFA81AB6DEE6}" type="slidenum">
              <a:rPr lang="en-US"/>
              <a:pPr>
                <a:defRPr/>
              </a:pPr>
              <a:t>‹#›</a:t>
            </a:fld>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6C9C63D-D1C4-45E1-9F0A-E3711968C87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9F6D7AE-DF9C-41E7-B00B-153157ECAC81}" type="slidenum">
              <a:rPr lang="en-US"/>
              <a:pPr>
                <a:defRPr/>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87B9384-A5E9-4D73-BA94-B4EBC3F7AAC3}" type="slidenum">
              <a:rPr lang="en-US"/>
              <a:pPr>
                <a:defRPr/>
              </a:pPr>
              <a:t>‹#›</a:t>
            </a:fld>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7"/>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latin typeface="Arial" pitchFamily="34" charset="0"/>
              <a:cs typeface="Arial" pitchFamily="34" charset="0"/>
            </a:endParaRPr>
          </a:p>
        </p:txBody>
      </p:sp>
      <p:sp>
        <p:nvSpPr>
          <p:cNvPr id="5" name="Right Bracket 8"/>
          <p:cNvSpPr/>
          <p:nvPr userDrawn="1"/>
        </p:nvSpPr>
        <p:spPr>
          <a:xfrm flipH="1">
            <a:off x="215900" y="441325"/>
            <a:ext cx="266700" cy="5943600"/>
          </a:xfrm>
          <a:prstGeom prst="rightBracket">
            <a:avLst>
              <a:gd name="adj" fmla="val 0"/>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solidFill>
                <a:prstClr val="black"/>
              </a:solidFill>
              <a:latin typeface="Arial" pitchFamily="34" charset="0"/>
              <a:cs typeface="Arial" pitchFamily="34" charset="0"/>
            </a:endParaRPr>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Date Placeholder 3"/>
          <p:cNvSpPr>
            <a:spLocks noGrp="1"/>
          </p:cNvSpPr>
          <p:nvPr>
            <p:ph type="dt" sz="half" idx="10"/>
          </p:nvPr>
        </p:nvSpPr>
        <p:spPr/>
        <p:txBody>
          <a:bodyPr/>
          <a:lstStyle>
            <a:lvl1pPr>
              <a:defRPr/>
            </a:lvl1pPr>
          </a:lstStyle>
          <a:p>
            <a:pPr>
              <a:defRPr/>
            </a:pPr>
            <a:endParaRPr lang="en-US"/>
          </a:p>
        </p:txBody>
      </p:sp>
      <p:sp>
        <p:nvSpPr>
          <p:cNvPr id="7" name="Footer Placeholder 4"/>
          <p:cNvSpPr>
            <a:spLocks noGrp="1"/>
          </p:cNvSpPr>
          <p:nvPr>
            <p:ph type="ftr" sz="quarter" idx="11"/>
          </p:nvPr>
        </p:nvSpPr>
        <p:spPr/>
        <p:txBody>
          <a:bodyPr/>
          <a:lstStyle>
            <a:lvl1pPr>
              <a:defRPr dirty="0"/>
            </a:lvl1pPr>
          </a:lstStyle>
          <a:p>
            <a:pPr>
              <a:defRPr/>
            </a:pPr>
            <a:r>
              <a:rPr lang="en-US"/>
              <a:t>FOR EXERCISE </a:t>
            </a:r>
            <a:r>
              <a:rPr lang="en-US" smtClean="0"/>
              <a:t>PURPOSES </a:t>
            </a:r>
            <a:r>
              <a:rPr lang="en-US"/>
              <a:t>ONLY</a:t>
            </a:r>
          </a:p>
        </p:txBody>
      </p:sp>
      <p:sp>
        <p:nvSpPr>
          <p:cNvPr id="8" name="Slide Number Placeholder 5"/>
          <p:cNvSpPr>
            <a:spLocks noGrp="1"/>
          </p:cNvSpPr>
          <p:nvPr>
            <p:ph type="sldNum" sz="quarter" idx="12"/>
          </p:nvPr>
        </p:nvSpPr>
        <p:spPr/>
        <p:txBody>
          <a:bodyPr/>
          <a:lstStyle>
            <a:lvl1pPr>
              <a:defRPr/>
            </a:lvl1pPr>
          </a:lstStyle>
          <a:p>
            <a:pPr>
              <a:defRPr/>
            </a:pPr>
            <a:fld id="{812D5B84-067D-497B-86E2-B5337F6D9458}" type="slidenum">
              <a:rPr lang="en-US"/>
              <a:pPr>
                <a:defRPr/>
              </a:pPr>
              <a:t>‹#›</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14"/>
          <p:cNvSpPr/>
          <p:nvPr userDrawn="1"/>
        </p:nvSpPr>
        <p:spPr>
          <a:xfrm>
            <a:off x="0" y="0"/>
            <a:ext cx="9144000" cy="1295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latin typeface="Arial" pitchFamily="34" charset="0"/>
              <a:cs typeface="Arial" pitchFamily="34" charset="0"/>
            </a:endParaRPr>
          </a:p>
        </p:txBody>
      </p:sp>
      <p:sp>
        <p:nvSpPr>
          <p:cNvPr id="6" name="TextBox 9"/>
          <p:cNvSpPr txBox="1"/>
          <p:nvPr userDrawn="1"/>
        </p:nvSpPr>
        <p:spPr>
          <a:xfrm>
            <a:off x="8597900" y="6624638"/>
            <a:ext cx="533400" cy="246062"/>
          </a:xfrm>
          <a:prstGeom prst="rect">
            <a:avLst/>
          </a:prstGeom>
          <a:noFill/>
        </p:spPr>
        <p:txBody>
          <a:bodyPr>
            <a:spAutoFit/>
          </a:bodyPr>
          <a:lstStyle/>
          <a:p>
            <a:pPr>
              <a:defRPr/>
            </a:pPr>
            <a:fld id="{5331A60D-C585-4228-8F49-418AE76AE05C}" type="slidenum">
              <a:rPr lang="en-US" sz="1000">
                <a:solidFill>
                  <a:prstClr val="white"/>
                </a:solidFill>
              </a:rPr>
              <a:pPr>
                <a:defRPr/>
              </a:pPr>
              <a:t>‹#›</a:t>
            </a:fld>
            <a:endParaRPr lang="en-US" sz="1000" dirty="0">
              <a:solidFill>
                <a:prstClr val="white"/>
              </a:solidFill>
            </a:endParaRPr>
          </a:p>
        </p:txBody>
      </p:sp>
      <p:sp>
        <p:nvSpPr>
          <p:cNvPr id="7" name="Right Bracket 11"/>
          <p:cNvSpPr/>
          <p:nvPr userDrawn="1"/>
        </p:nvSpPr>
        <p:spPr>
          <a:xfrm rot="16200000" flipH="1">
            <a:off x="4438650" y="-3055937"/>
            <a:ext cx="266700" cy="8229600"/>
          </a:xfrm>
          <a:prstGeom prst="rightBracket">
            <a:avLst>
              <a:gd name="adj" fmla="val 0"/>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solidFill>
                <a:prstClr val="black"/>
              </a:solidFill>
              <a:latin typeface="Arial" pitchFamily="34" charset="0"/>
              <a:cs typeface="Arial" pitchFamily="34" charset="0"/>
            </a:endParaRPr>
          </a:p>
        </p:txBody>
      </p:sp>
      <p:sp>
        <p:nvSpPr>
          <p:cNvPr id="2" name="Title 1"/>
          <p:cNvSpPr>
            <a:spLocks noGrp="1"/>
          </p:cNvSpPr>
          <p:nvPr>
            <p:ph type="title"/>
          </p:nvPr>
        </p:nvSpPr>
        <p:spPr/>
        <p:txBody>
          <a:bodyPr/>
          <a:lstStyle>
            <a:lvl1pPr algn="l">
              <a:defRPr sz="3400" b="0">
                <a:solidFill>
                  <a:schemeClr val="bg1"/>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28600" indent="-228600">
              <a:buFont typeface="Wingdings" pitchFamily="2" charset="2"/>
              <a:buChar char="§"/>
              <a:defRPr sz="2600">
                <a:latin typeface="Arial" pitchFamily="34" charset="0"/>
                <a:cs typeface="Arial" pitchFamily="34" charset="0"/>
              </a:defRPr>
            </a:lvl1pPr>
            <a:lvl2pPr marL="457200" indent="-228600">
              <a:buFont typeface="Wingdings" pitchFamily="2" charset="2"/>
              <a:buChar char="§"/>
              <a:defRPr sz="22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1"/>
            <a:r>
              <a:rPr lang="en-US" dirty="0" smtClean="0"/>
              <a:t>Third level</a:t>
            </a:r>
          </a:p>
          <a:p>
            <a:pPr lvl="1"/>
            <a:r>
              <a:rPr lang="en-US" dirty="0" smtClean="0"/>
              <a:t>Fourth level</a:t>
            </a:r>
          </a:p>
          <a:p>
            <a:pPr lvl="1"/>
            <a:r>
              <a:rPr lang="en-US" dirty="0" smtClean="0"/>
              <a:t>Fifth level</a:t>
            </a:r>
            <a:endParaRPr lang="en-US" dirty="0"/>
          </a:p>
        </p:txBody>
      </p:sp>
      <p:sp>
        <p:nvSpPr>
          <p:cNvPr id="8" name="Footer Placeholder 3"/>
          <p:cNvSpPr>
            <a:spLocks noGrp="1"/>
          </p:cNvSpPr>
          <p:nvPr userDrawn="1">
            <p:ph type="ftr" sz="quarter" idx="10"/>
          </p:nvPr>
        </p:nvSpPr>
        <p:spPr/>
        <p:txBody>
          <a:bodyPr/>
          <a:lstStyle>
            <a:lvl1pPr>
              <a:defRPr/>
            </a:lvl1pPr>
          </a:lstStyle>
          <a:p>
            <a:pPr>
              <a:defRPr/>
            </a:pPr>
            <a:r>
              <a:rPr lang="en-US"/>
              <a:t>FOR EXERCISE PURPOSES ONLY</a:t>
            </a:r>
          </a:p>
          <a:p>
            <a:pPr>
              <a:defRPr/>
            </a:pPr>
            <a:endParaRPr lang="en-US"/>
          </a:p>
        </p:txBody>
      </p:sp>
    </p:spTree>
  </p:cSld>
  <p:clrMapOvr>
    <a:masterClrMapping/>
  </p:clrMapOvr>
  <p:hf hdr="0" dt="0"/>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41FF7A4-5BA4-4C25-91F6-4EA1F97964F0}" type="slidenum">
              <a:rPr lang="en-US"/>
              <a:pPr>
                <a:defRPr/>
              </a:pPr>
              <a:t>‹#›</a:t>
            </a:fld>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04400B7-9870-4B60-B90B-3D6877B25627}" type="slidenum">
              <a:rPr lang="en-US"/>
              <a:pPr>
                <a:defRPr/>
              </a:pPr>
              <a:t>‹#›</a:t>
            </a:fld>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DB2A927-29F2-40BC-B5A4-4F656E9E78D5}" type="slidenum">
              <a:rPr lang="en-US"/>
              <a:pPr>
                <a:defRPr/>
              </a:pPr>
              <a:t>‹#›</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EBBF912-74F8-4522-828C-899E9B2D12FA}" type="slidenum">
              <a:rPr lang="en-US"/>
              <a:pPr>
                <a:defRPr/>
              </a:pPr>
              <a:t>‹#›</a:t>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3D7E9DD-C471-4E99-8058-8574FC4D4916}" type="slidenum">
              <a:rPr lang="en-US"/>
              <a:pPr>
                <a:defRPr/>
              </a:pPr>
              <a:t>‹#›</a:t>
            </a:fld>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E77BD96-6426-4E78-B764-87C5ED4CDD91}" type="slidenum">
              <a:rPr lang="en-US"/>
              <a:pPr>
                <a:defRPr/>
              </a:pPr>
              <a:t>‹#›</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ACDBE4F-4E3D-4A56-825C-E2D57229A0A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39B04BF-3FD3-4FCF-9138-DD01ECBE69E3}" type="slidenum">
              <a:rPr lang="en-US"/>
              <a:pPr>
                <a:defRPr/>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5D8C240-34A7-4DAC-B4A4-9B552818FE18}" type="slidenum">
              <a:rPr lang="en-US"/>
              <a:pPr>
                <a:defRPr/>
              </a:pPr>
              <a:t>‹#›</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0E625D8-905E-40AB-85F6-475F5ACD3611}" type="slidenum">
              <a:rPr lang="en-US"/>
              <a:pPr>
                <a:defRPr/>
              </a:pPr>
              <a:t>‹#›</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3B81F1B-ACE0-4A63-80BC-400CC9F96A4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1BD7653-BE30-47AC-BDC3-D4A3B2EE24B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550994-93F2-457A-8454-54212D4AC69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cs typeface="Arial" charset="0"/>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cs typeface="Arial" charset="0"/>
              </a:defRPr>
            </a:lvl1pPr>
          </a:lstStyle>
          <a:p>
            <a:pPr>
              <a:defRPr/>
            </a:pPr>
            <a:r>
              <a:rPr lang="en-US"/>
              <a:t>FOR EXERCISE </a:t>
            </a:r>
            <a:r>
              <a:rPr lang="en-US" smtClean="0"/>
              <a:t>PURPOSES </a:t>
            </a:r>
            <a:r>
              <a:rPr lang="en-US"/>
              <a:t>ONLY</a:t>
            </a:r>
          </a:p>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charset="0"/>
                <a:cs typeface="Arial" charset="0"/>
              </a:defRPr>
            </a:lvl1pPr>
          </a:lstStyle>
          <a:p>
            <a:pPr>
              <a:defRPr/>
            </a:pPr>
            <a:fld id="{11709DB4-F0A8-4344-A951-772C255D54A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853" r:id="rId3"/>
    <p:sldLayoutId id="2147483854" r:id="rId4"/>
    <p:sldLayoutId id="2147483855" r:id="rId5"/>
    <p:sldLayoutId id="2147483856" r:id="rId6"/>
    <p:sldLayoutId id="2147483857" r:id="rId7"/>
    <p:sldLayoutId id="2147483858" r:id="rId8"/>
    <p:sldLayoutId id="2147483859" r:id="rId9"/>
    <p:sldLayoutId id="2147483860" r:id="rId10"/>
    <p:sldLayoutId id="2147483861" r:id="rId11"/>
    <p:sldLayoutId id="2147483862"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33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433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prstClr val="black">
                    <a:tint val="75000"/>
                  </a:prst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dirty="0" smtClean="0">
                <a:solidFill>
                  <a:prstClr val="black">
                    <a:tint val="75000"/>
                  </a:prstClr>
                </a:solidFill>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prstClr val="black">
                    <a:tint val="75000"/>
                  </a:prstClr>
                </a:solidFill>
              </a:defRPr>
            </a:lvl1pPr>
          </a:lstStyle>
          <a:p>
            <a:pPr>
              <a:defRPr/>
            </a:pPr>
            <a:fld id="{CEAD725D-F8F2-44AA-9E7F-A65F3B11DC9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15" r:id="rId1"/>
    <p:sldLayoutId id="2147483916"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 id="2147483872"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6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76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prstClr val="black">
                    <a:tint val="75000"/>
                  </a:prst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dirty="0" smtClean="0">
                <a:solidFill>
                  <a:prstClr val="black">
                    <a:tint val="75000"/>
                  </a:prstClr>
                </a:solidFill>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prstClr val="black">
                    <a:tint val="75000"/>
                  </a:prstClr>
                </a:solidFill>
              </a:defRPr>
            </a:lvl1pPr>
          </a:lstStyle>
          <a:p>
            <a:pPr>
              <a:defRPr/>
            </a:pPr>
            <a:fld id="{FDE2DAB2-1B7B-4925-8240-88FB4B49EC6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17" r:id="rId1"/>
    <p:sldLayoutId id="2147483918"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 id="2147483882"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6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6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prstClr val="black">
                    <a:tint val="75000"/>
                  </a:prst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dirty="0" smtClean="0">
                <a:solidFill>
                  <a:prstClr val="black">
                    <a:tint val="75000"/>
                  </a:prstClr>
                </a:solidFill>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prstClr val="black">
                    <a:tint val="75000"/>
                  </a:prstClr>
                </a:solidFill>
              </a:defRPr>
            </a:lvl1pPr>
          </a:lstStyle>
          <a:p>
            <a:pPr>
              <a:defRPr/>
            </a:pPr>
            <a:fld id="{FF2DCAC2-C975-4693-A7BE-EBE5AD47E17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19" r:id="rId1"/>
    <p:sldLayoutId id="2147483920"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 id="2147483891" r:id="rId11"/>
    <p:sldLayoutId id="2147483892"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427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427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prstClr val="black">
                    <a:tint val="75000"/>
                  </a:prst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dirty="0" smtClean="0">
                <a:solidFill>
                  <a:prstClr val="black">
                    <a:tint val="75000"/>
                  </a:prstClr>
                </a:solidFill>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prstClr val="black">
                    <a:tint val="75000"/>
                  </a:prstClr>
                </a:solidFill>
              </a:defRPr>
            </a:lvl1pPr>
          </a:lstStyle>
          <a:p>
            <a:pPr>
              <a:defRPr/>
            </a:pPr>
            <a:fld id="{69220E23-745A-4E7E-AF93-A5DA72856D1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21" r:id="rId1"/>
    <p:sldLayoutId id="2147483922" r:id="rId2"/>
    <p:sldLayoutId id="2147483893" r:id="rId3"/>
    <p:sldLayoutId id="2147483894" r:id="rId4"/>
    <p:sldLayoutId id="2147483895" r:id="rId5"/>
    <p:sldLayoutId id="2147483896" r:id="rId6"/>
    <p:sldLayoutId id="2147483897" r:id="rId7"/>
    <p:sldLayoutId id="2147483898" r:id="rId8"/>
    <p:sldLayoutId id="2147483899" r:id="rId9"/>
    <p:sldLayoutId id="2147483900" r:id="rId10"/>
    <p:sldLayoutId id="2147483901" r:id="rId11"/>
    <p:sldLayoutId id="2147483902"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758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758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prstClr val="black">
                    <a:tint val="75000"/>
                  </a:prst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dirty="0" smtClean="0">
                <a:solidFill>
                  <a:prstClr val="black">
                    <a:tint val="75000"/>
                  </a:prstClr>
                </a:solidFill>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prstClr val="black">
                    <a:tint val="75000"/>
                  </a:prstClr>
                </a:solidFill>
              </a:defRPr>
            </a:lvl1pPr>
          </a:lstStyle>
          <a:p>
            <a:pPr>
              <a:defRPr/>
            </a:pPr>
            <a:fld id="{7A19C781-AD32-402A-8CBE-87A6C57E0DC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23" r:id="rId1"/>
    <p:sldLayoutId id="2147483924"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 id="2147483912"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package" Target="../embeddings/Microsoft_Office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hyperlink" Target="http://www.fda.gov/fooddefense" TargetMode="Externa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2286000" y="2689225"/>
            <a:ext cx="6172200" cy="1470025"/>
          </a:xfrm>
        </p:spPr>
        <p:txBody>
          <a:bodyPr/>
          <a:lstStyle/>
          <a:p>
            <a:pPr algn="l" eaLnBrk="1" hangingPunct="1">
              <a:spcAft>
                <a:spcPts val="800"/>
              </a:spcAft>
              <a:defRPr/>
            </a:pPr>
            <a:r>
              <a:rPr lang="en-US" sz="4000" dirty="0" smtClean="0">
                <a:solidFill>
                  <a:prstClr val="black"/>
                </a:solidFill>
                <a:latin typeface="Arial" pitchFamily="34" charset="0"/>
                <a:ea typeface="Times New Roman" pitchFamily="18" charset="0"/>
                <a:cs typeface="Arial" pitchFamily="34" charset="0"/>
              </a:rPr>
              <a:t>Stealthy Situation</a:t>
            </a:r>
            <a:r>
              <a:rPr lang="en-US" sz="3600" dirty="0" smtClean="0">
                <a:solidFill>
                  <a:prstClr val="black"/>
                </a:solidFill>
                <a:latin typeface="Arial" pitchFamily="34" charset="0"/>
                <a:ea typeface="+mn-ea"/>
                <a:cs typeface="Arial" pitchFamily="34" charset="0"/>
              </a:rPr>
              <a:t/>
            </a:r>
            <a:br>
              <a:rPr lang="en-US" sz="3600" dirty="0" smtClean="0">
                <a:solidFill>
                  <a:prstClr val="black"/>
                </a:solidFill>
                <a:latin typeface="Arial" pitchFamily="34" charset="0"/>
                <a:ea typeface="+mn-ea"/>
                <a:cs typeface="Arial" pitchFamily="34" charset="0"/>
              </a:rPr>
            </a:br>
            <a:r>
              <a:rPr lang="en-US" sz="3000" dirty="0" smtClean="0">
                <a:solidFill>
                  <a:srgbClr val="5A85D7"/>
                </a:solidFill>
                <a:latin typeface="Arial" pitchFamily="34" charset="0"/>
                <a:ea typeface="Times New Roman" pitchFamily="18" charset="0"/>
                <a:cs typeface="Arial" pitchFamily="34" charset="0"/>
              </a:rPr>
              <a:t>Tabletop Exercise</a:t>
            </a:r>
            <a:endParaRPr lang="en-US" sz="3000" dirty="0"/>
          </a:p>
        </p:txBody>
      </p:sp>
      <p:pic>
        <p:nvPicPr>
          <p:cNvPr id="82948" name="Picture 4" descr="Stealthy Situation with a taco logo&#10;"/>
          <p:cNvPicPr>
            <a:picLocks noChangeAspect="1" noChangeArrowheads="1"/>
          </p:cNvPicPr>
          <p:nvPr/>
        </p:nvPicPr>
        <p:blipFill>
          <a:blip r:embed="rId2"/>
          <a:srcRect t="19899" b="59406"/>
          <a:stretch>
            <a:fillRect/>
          </a:stretch>
        </p:blipFill>
        <p:spPr bwMode="auto">
          <a:xfrm>
            <a:off x="533400" y="2514600"/>
            <a:ext cx="1780419" cy="175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itle 1"/>
          <p:cNvSpPr>
            <a:spLocks noGrp="1"/>
          </p:cNvSpPr>
          <p:nvPr>
            <p:ph type="title"/>
          </p:nvPr>
        </p:nvSpPr>
        <p:spPr/>
        <p:txBody>
          <a:bodyPr/>
          <a:lstStyle/>
          <a:p>
            <a:r>
              <a:rPr lang="en-US" smtClean="0">
                <a:latin typeface="Arial" charset="0"/>
                <a:cs typeface="Arial" charset="0"/>
              </a:rPr>
              <a:t>Exercise Guidelines</a:t>
            </a:r>
          </a:p>
        </p:txBody>
      </p:sp>
      <p:sp>
        <p:nvSpPr>
          <p:cNvPr id="92162" name="Content Placeholder 2"/>
          <p:cNvSpPr>
            <a:spLocks noGrp="1"/>
          </p:cNvSpPr>
          <p:nvPr>
            <p:ph idx="1"/>
          </p:nvPr>
        </p:nvSpPr>
        <p:spPr/>
        <p:txBody>
          <a:bodyPr/>
          <a:lstStyle/>
          <a:p>
            <a:r>
              <a:rPr lang="en-US" smtClean="0">
                <a:latin typeface="Arial" charset="0"/>
                <a:cs typeface="Arial" charset="0"/>
              </a:rPr>
              <a:t>Work with each other to provide the expertise needed to ensure that our discussion is accurate and thorough</a:t>
            </a:r>
          </a:p>
          <a:p>
            <a:r>
              <a:rPr lang="en-US" smtClean="0">
                <a:latin typeface="Arial" charset="0"/>
                <a:cs typeface="Arial" charset="0"/>
              </a:rPr>
              <a:t>Commit to applying learnings from today’s activities to your job/function and sharing key learnings with colleagues</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tle 1"/>
          <p:cNvSpPr>
            <a:spLocks noGrp="1"/>
          </p:cNvSpPr>
          <p:nvPr>
            <p:ph type="title"/>
          </p:nvPr>
        </p:nvSpPr>
        <p:spPr/>
        <p:txBody>
          <a:bodyPr/>
          <a:lstStyle/>
          <a:p>
            <a:r>
              <a:rPr lang="en-US" smtClean="0">
                <a:latin typeface="Arial" charset="0"/>
                <a:cs typeface="Arial" charset="0"/>
              </a:rPr>
              <a:t>Exercise Objectives</a:t>
            </a:r>
          </a:p>
        </p:txBody>
      </p:sp>
      <p:sp>
        <p:nvSpPr>
          <p:cNvPr id="93186" name="Content Placeholder 2"/>
          <p:cNvSpPr>
            <a:spLocks noGrp="1"/>
          </p:cNvSpPr>
          <p:nvPr>
            <p:ph idx="1"/>
          </p:nvPr>
        </p:nvSpPr>
        <p:spPr/>
        <p:txBody>
          <a:bodyPr/>
          <a:lstStyle/>
          <a:p>
            <a:r>
              <a:rPr lang="en-US" smtClean="0">
                <a:latin typeface="Arial" charset="0"/>
                <a:cs typeface="Arial" charset="0"/>
              </a:rPr>
              <a:t>After the conclusion of this exercise you will be able to:</a:t>
            </a:r>
          </a:p>
          <a:p>
            <a:pPr lvl="1"/>
            <a:r>
              <a:rPr lang="en-US" smtClean="0">
                <a:latin typeface="Arial" charset="0"/>
                <a:cs typeface="Arial" charset="0"/>
              </a:rPr>
              <a:t>Define your role in interacting with a large, diverse team of professionals who must work together to address a complex and urgent food contamination incident</a:t>
            </a:r>
          </a:p>
          <a:p>
            <a:pPr lvl="1"/>
            <a:r>
              <a:rPr lang="en-US" smtClean="0">
                <a:latin typeface="Arial" charset="0"/>
                <a:cs typeface="Arial" charset="0"/>
              </a:rPr>
              <a:t>Map the process and flow of a food borne disease investigation from the initial epidemiologic signals through the traceback and  recall phases, with periodic public communication </a:t>
            </a:r>
          </a:p>
          <a:p>
            <a:pPr lvl="1"/>
            <a:r>
              <a:rPr lang="en-US" smtClean="0">
                <a:latin typeface="Arial" charset="0"/>
                <a:cs typeface="Arial" charset="0"/>
              </a:rPr>
              <a:t>Understand the importance of gathering and cataloging critical information needed when making decisions in rapidly developing situations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Title 1"/>
          <p:cNvSpPr>
            <a:spLocks noGrp="1"/>
          </p:cNvSpPr>
          <p:nvPr>
            <p:ph type="title"/>
          </p:nvPr>
        </p:nvSpPr>
        <p:spPr/>
        <p:txBody>
          <a:bodyPr/>
          <a:lstStyle/>
          <a:p>
            <a:r>
              <a:rPr lang="en-US" smtClean="0">
                <a:latin typeface="Arial" charset="0"/>
                <a:cs typeface="Arial" charset="0"/>
              </a:rPr>
              <a:t>Exercise Objectives (cont.)</a:t>
            </a:r>
          </a:p>
        </p:txBody>
      </p:sp>
      <p:sp>
        <p:nvSpPr>
          <p:cNvPr id="95234" name="Content Placeholder 2"/>
          <p:cNvSpPr>
            <a:spLocks noGrp="1"/>
          </p:cNvSpPr>
          <p:nvPr>
            <p:ph idx="1"/>
          </p:nvPr>
        </p:nvSpPr>
        <p:spPr/>
        <p:txBody>
          <a:bodyPr/>
          <a:lstStyle/>
          <a:p>
            <a:pPr lvl="1"/>
            <a:r>
              <a:rPr lang="en-US" smtClean="0">
                <a:latin typeface="Arial" charset="0"/>
                <a:cs typeface="Arial" charset="0"/>
              </a:rPr>
              <a:t>Understand the importance of gathering and cataloging critical information needed when making decisions in rapidly developing situations</a:t>
            </a:r>
          </a:p>
          <a:p>
            <a:pPr lvl="1"/>
            <a:r>
              <a:rPr lang="en-US" smtClean="0">
                <a:latin typeface="Arial" charset="0"/>
                <a:cs typeface="Arial" charset="0"/>
              </a:rPr>
              <a:t>Coordinate your efforts with other professionals engaged in the investigation</a:t>
            </a:r>
          </a:p>
          <a:p>
            <a:pPr lvl="1"/>
            <a:r>
              <a:rPr lang="en-US" smtClean="0">
                <a:latin typeface="Arial" charset="0"/>
                <a:cs typeface="Arial" charset="0"/>
              </a:rPr>
              <a:t>Use a collaborative approach to parlay the skills of each agency and discipline and identify proactive solutions</a:t>
            </a:r>
          </a:p>
          <a:p>
            <a:pPr lvl="1"/>
            <a:r>
              <a:rPr lang="en-US" smtClean="0">
                <a:latin typeface="Arial" charset="0"/>
                <a:cs typeface="Arial" charset="0"/>
              </a:rPr>
              <a:t>Understand the importance of internal and external communications and dialogue and have ideas about how to improve both in your organization</a:t>
            </a:r>
            <a:endParaRPr lang="en-US" smtClean="0">
              <a:solidFill>
                <a:srgbClr val="FF0000"/>
              </a:solidFill>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Title 1"/>
          <p:cNvSpPr>
            <a:spLocks noGrp="1"/>
          </p:cNvSpPr>
          <p:nvPr>
            <p:ph type="title"/>
          </p:nvPr>
        </p:nvSpPr>
        <p:spPr/>
        <p:txBody>
          <a:bodyPr/>
          <a:lstStyle/>
          <a:p>
            <a:r>
              <a:rPr lang="en-US" smtClean="0">
                <a:latin typeface="Arial" charset="0"/>
                <a:cs typeface="Arial" charset="0"/>
              </a:rPr>
              <a:t>Roles and Responsibilities</a:t>
            </a:r>
          </a:p>
        </p:txBody>
      </p:sp>
      <p:sp>
        <p:nvSpPr>
          <p:cNvPr id="97282" name="Content Placeholder 2"/>
          <p:cNvSpPr>
            <a:spLocks noGrp="1"/>
          </p:cNvSpPr>
          <p:nvPr>
            <p:ph idx="1"/>
          </p:nvPr>
        </p:nvSpPr>
        <p:spPr/>
        <p:txBody>
          <a:bodyPr/>
          <a:lstStyle/>
          <a:p>
            <a:r>
              <a:rPr lang="en-US" smtClean="0">
                <a:latin typeface="Arial" charset="0"/>
                <a:cs typeface="Arial" charset="0"/>
              </a:rPr>
              <a:t>Participant: responds to events based on knowledge and experience</a:t>
            </a:r>
          </a:p>
          <a:p>
            <a:r>
              <a:rPr lang="en-US" smtClean="0">
                <a:latin typeface="Arial" charset="0"/>
                <a:cs typeface="Arial" charset="0"/>
              </a:rPr>
              <a:t>Evaluator: records events and captures the essence of the dialogue best practices</a:t>
            </a:r>
          </a:p>
          <a:p>
            <a:r>
              <a:rPr lang="en-US" smtClean="0">
                <a:latin typeface="Arial" charset="0"/>
                <a:cs typeface="Arial" charset="0"/>
              </a:rPr>
              <a:t>Facilitator: leads the exercise and moderates discussions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Title 1"/>
          <p:cNvSpPr>
            <a:spLocks noGrp="1"/>
          </p:cNvSpPr>
          <p:nvPr>
            <p:ph type="title"/>
          </p:nvPr>
        </p:nvSpPr>
        <p:spPr/>
        <p:txBody>
          <a:bodyPr/>
          <a:lstStyle/>
          <a:p>
            <a:r>
              <a:rPr lang="en-US" smtClean="0">
                <a:latin typeface="Arial" charset="0"/>
                <a:cs typeface="Arial" charset="0"/>
              </a:rPr>
              <a:t>Roles and Responsibilities</a:t>
            </a:r>
          </a:p>
        </p:txBody>
      </p:sp>
      <p:sp>
        <p:nvSpPr>
          <p:cNvPr id="98306" name="Content Placeholder 2"/>
          <p:cNvSpPr>
            <a:spLocks noGrp="1"/>
          </p:cNvSpPr>
          <p:nvPr>
            <p:ph idx="1"/>
          </p:nvPr>
        </p:nvSpPr>
        <p:spPr/>
        <p:txBody>
          <a:bodyPr/>
          <a:lstStyle/>
          <a:p>
            <a:r>
              <a:rPr lang="en-US" smtClean="0">
                <a:latin typeface="Arial" charset="0"/>
                <a:cs typeface="Arial" charset="0"/>
              </a:rPr>
              <a:t>Table Discussion Leader: representative from each table (volunteered by the group) who will lead the group as they explore discussion questions and the breakout activities</a:t>
            </a:r>
          </a:p>
          <a:p>
            <a:r>
              <a:rPr lang="en-US" smtClean="0">
                <a:latin typeface="Arial" charset="0"/>
                <a:cs typeface="Arial" charset="0"/>
              </a:rPr>
              <a:t>Table Recorder/Reporter: representative from each table (volunteered by the group) who will ensure that the group discussions are kept on time /records the key themes at the table and is responsible for reporting out during the large group dialogue</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Title 1"/>
          <p:cNvSpPr>
            <a:spLocks noGrp="1"/>
          </p:cNvSpPr>
          <p:nvPr>
            <p:ph type="title"/>
          </p:nvPr>
        </p:nvSpPr>
        <p:spPr/>
        <p:txBody>
          <a:bodyPr/>
          <a:lstStyle/>
          <a:p>
            <a:r>
              <a:rPr lang="en-US" smtClean="0">
                <a:latin typeface="Arial" charset="0"/>
                <a:cs typeface="Arial" charset="0"/>
              </a:rPr>
              <a:t>Personal Learning Inventory (PLI)</a:t>
            </a:r>
          </a:p>
        </p:txBody>
      </p:sp>
      <p:sp>
        <p:nvSpPr>
          <p:cNvPr id="99330" name="Content Placeholder 2"/>
          <p:cNvSpPr>
            <a:spLocks noGrp="1"/>
          </p:cNvSpPr>
          <p:nvPr>
            <p:ph idx="1"/>
          </p:nvPr>
        </p:nvSpPr>
        <p:spPr/>
        <p:txBody>
          <a:bodyPr/>
          <a:lstStyle/>
          <a:p>
            <a:r>
              <a:rPr lang="en-US" smtClean="0">
                <a:latin typeface="Arial" charset="0"/>
                <a:cs typeface="Arial" charset="0"/>
              </a:rPr>
              <a:t>Designed to provide you with a document to capture questions, improvement ideas and action items</a:t>
            </a:r>
          </a:p>
          <a:p>
            <a:r>
              <a:rPr lang="en-US" smtClean="0">
                <a:latin typeface="Arial" charset="0"/>
                <a:cs typeface="Arial" charset="0"/>
              </a:rPr>
              <a:t>For your use only; PLI’s will not be collected; however, your are encouraged to share your PLI with others as a record of your learning experience</a:t>
            </a:r>
          </a:p>
          <a:p>
            <a:r>
              <a:rPr lang="en-US" smtClean="0">
                <a:latin typeface="Arial" charset="0"/>
                <a:cs typeface="Arial" charset="0"/>
              </a:rPr>
              <a:t>Add to your PLI throughout the day and refer back to it as needed</a:t>
            </a:r>
          </a:p>
          <a:p>
            <a:pPr>
              <a:buFont typeface="Arial" charset="0"/>
              <a:buNone/>
            </a:pPr>
            <a:endParaRPr lang="en-US" smtClean="0">
              <a:latin typeface="Arial" charset="0"/>
              <a:cs typeface="Arial" charset="0"/>
            </a:endParaRP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ChangeArrowheads="1"/>
          </p:cNvSpPr>
          <p:nvPr>
            <p:ph type="title"/>
          </p:nvPr>
        </p:nvSpPr>
        <p:spPr/>
        <p:txBody>
          <a:bodyPr/>
          <a:lstStyle/>
          <a:p>
            <a:pPr eaLnBrk="1" hangingPunct="1"/>
            <a:r>
              <a:rPr lang="en-US" smtClean="0">
                <a:latin typeface="Arial" charset="0"/>
                <a:cs typeface="Arial" charset="0"/>
              </a:rPr>
              <a:t>Module 1: Onset of Illness</a:t>
            </a:r>
          </a:p>
        </p:txBody>
      </p:sp>
      <p:sp>
        <p:nvSpPr>
          <p:cNvPr id="100354" name="Rectangle 3"/>
          <p:cNvSpPr>
            <a:spLocks noGrp="1" noChangeArrowheads="1"/>
          </p:cNvSpPr>
          <p:nvPr>
            <p:ph idx="1"/>
          </p:nvPr>
        </p:nvSpPr>
        <p:spPr/>
        <p:txBody>
          <a:bodyPr/>
          <a:lstStyle/>
          <a:p>
            <a:r>
              <a:rPr lang="en-US" smtClean="0">
                <a:latin typeface="Arial" charset="0"/>
                <a:cs typeface="Arial" charset="0"/>
              </a:rPr>
              <a:t>Presentation of Scenario – 10 min</a:t>
            </a:r>
            <a:br>
              <a:rPr lang="en-US" smtClean="0">
                <a:latin typeface="Arial" charset="0"/>
                <a:cs typeface="Arial" charset="0"/>
              </a:rPr>
            </a:br>
            <a:endParaRPr lang="en-US" sz="2800" smtClean="0">
              <a:latin typeface="Arial" charset="0"/>
              <a:cs typeface="Arial" charset="0"/>
            </a:endParaRPr>
          </a:p>
          <a:p>
            <a:r>
              <a:rPr lang="en-US" smtClean="0">
                <a:latin typeface="Arial" charset="0"/>
                <a:cs typeface="Arial" charset="0"/>
              </a:rPr>
              <a:t>Work Session (in breakout groups)</a:t>
            </a:r>
          </a:p>
          <a:p>
            <a:pPr lvl="1">
              <a:buFont typeface="Arial" charset="0"/>
              <a:buChar char="•"/>
            </a:pPr>
            <a:r>
              <a:rPr lang="en-US" smtClean="0">
                <a:latin typeface="Arial" charset="0"/>
                <a:cs typeface="Arial" charset="0"/>
              </a:rPr>
              <a:t>Answering Questions – 30 min  </a:t>
            </a:r>
            <a:r>
              <a:rPr lang="en-US" sz="2400" smtClean="0">
                <a:latin typeface="Arial" charset="0"/>
                <a:cs typeface="Arial" charset="0"/>
              </a:rPr>
              <a:t/>
            </a:r>
            <a:br>
              <a:rPr lang="en-US" sz="2400" smtClean="0">
                <a:latin typeface="Arial" charset="0"/>
                <a:cs typeface="Arial" charset="0"/>
              </a:rPr>
            </a:br>
            <a:endParaRPr lang="en-US" sz="2400" smtClean="0">
              <a:latin typeface="Arial" charset="0"/>
              <a:cs typeface="Arial" charset="0"/>
            </a:endParaRPr>
          </a:p>
          <a:p>
            <a:r>
              <a:rPr lang="en-US" smtClean="0">
                <a:latin typeface="Arial" charset="0"/>
                <a:cs typeface="Arial" charset="0"/>
              </a:rPr>
              <a:t>Module Debrief (whole group) – 60 min</a:t>
            </a:r>
          </a:p>
        </p:txBody>
      </p:sp>
      <p:sp>
        <p:nvSpPr>
          <p:cNvPr id="7"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Title 1"/>
          <p:cNvSpPr>
            <a:spLocks noGrp="1"/>
          </p:cNvSpPr>
          <p:nvPr>
            <p:ph type="title"/>
          </p:nvPr>
        </p:nvSpPr>
        <p:spPr/>
        <p:txBody>
          <a:bodyPr/>
          <a:lstStyle/>
          <a:p>
            <a:r>
              <a:rPr lang="en-US" smtClean="0">
                <a:latin typeface="Arial" charset="0"/>
                <a:cs typeface="Arial" charset="0"/>
              </a:rPr>
              <a:t>Module 1: State A / Wala County</a:t>
            </a:r>
          </a:p>
        </p:txBody>
      </p:sp>
      <p:sp>
        <p:nvSpPr>
          <p:cNvPr id="101378" name="Content Placeholder 2"/>
          <p:cNvSpPr>
            <a:spLocks noGrp="1"/>
          </p:cNvSpPr>
          <p:nvPr>
            <p:ph idx="1"/>
          </p:nvPr>
        </p:nvSpPr>
        <p:spPr>
          <a:xfrm>
            <a:off x="457200" y="1600200"/>
            <a:ext cx="6934200" cy="4525963"/>
          </a:xfrm>
        </p:spPr>
        <p:txBody>
          <a:bodyPr/>
          <a:lstStyle/>
          <a:p>
            <a:r>
              <a:rPr lang="en-US" smtClean="0">
                <a:latin typeface="Arial" charset="0"/>
                <a:cs typeface="Arial" charset="0"/>
              </a:rPr>
              <a:t>Members of the Jackson Elementary Tigers, their coaches and families become ill  between May 14 and May 17</a:t>
            </a:r>
          </a:p>
          <a:p>
            <a:pPr lvl="1"/>
            <a:r>
              <a:rPr lang="en-US" smtClean="0">
                <a:latin typeface="Arial" charset="0"/>
                <a:cs typeface="Arial" charset="0"/>
              </a:rPr>
              <a:t>Students are missing school</a:t>
            </a:r>
          </a:p>
          <a:p>
            <a:pPr lvl="1"/>
            <a:r>
              <a:rPr lang="en-US" smtClean="0">
                <a:latin typeface="Arial" charset="0"/>
                <a:cs typeface="Arial" charset="0"/>
              </a:rPr>
              <a:t>The school nurse calls parents to notify of multiple illnesses</a:t>
            </a:r>
          </a:p>
          <a:p>
            <a:r>
              <a:rPr lang="en-US" smtClean="0">
                <a:latin typeface="Arial" charset="0"/>
                <a:cs typeface="Arial" charset="0"/>
              </a:rPr>
              <a:t>More students visit school nurse on May 17 with similar symptoms</a:t>
            </a:r>
          </a:p>
        </p:txBody>
      </p:sp>
      <p:pic>
        <p:nvPicPr>
          <p:cNvPr id="101379" name="Picture 6" descr="C:\Documents and Settings\azychowski\Local Settings\Temporary Internet Files\Content.IE5\JCRGZY4Z\MC900358995[1].wmf"/>
          <p:cNvPicPr>
            <a:picLocks noChangeAspect="1" noChangeArrowheads="1"/>
          </p:cNvPicPr>
          <p:nvPr/>
        </p:nvPicPr>
        <p:blipFill>
          <a:blip r:embed="rId2"/>
          <a:srcRect/>
          <a:stretch>
            <a:fillRect/>
          </a:stretch>
        </p:blipFill>
        <p:spPr bwMode="auto">
          <a:xfrm>
            <a:off x="6858000" y="4267200"/>
            <a:ext cx="2019300" cy="2209800"/>
          </a:xfrm>
          <a:prstGeom prst="rect">
            <a:avLst/>
          </a:prstGeom>
          <a:noFill/>
          <a:ln w="9525">
            <a:noFill/>
            <a:miter lim="800000"/>
            <a:headEnd/>
            <a:tailEnd/>
          </a:ln>
        </p:spPr>
      </p:pic>
      <p:sp>
        <p:nvSpPr>
          <p:cNvPr id="6"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Title 1"/>
          <p:cNvSpPr>
            <a:spLocks noGrp="1"/>
          </p:cNvSpPr>
          <p:nvPr>
            <p:ph type="title"/>
          </p:nvPr>
        </p:nvSpPr>
        <p:spPr/>
        <p:txBody>
          <a:bodyPr/>
          <a:lstStyle/>
          <a:p>
            <a:r>
              <a:rPr lang="en-US" smtClean="0">
                <a:latin typeface="Arial" charset="0"/>
                <a:cs typeface="Arial" charset="0"/>
              </a:rPr>
              <a:t>Module 1: State A / Wala County</a:t>
            </a:r>
          </a:p>
        </p:txBody>
      </p:sp>
      <p:sp>
        <p:nvSpPr>
          <p:cNvPr id="102402" name="Content Placeholder 2"/>
          <p:cNvSpPr>
            <a:spLocks noGrp="1"/>
          </p:cNvSpPr>
          <p:nvPr>
            <p:ph idx="1"/>
          </p:nvPr>
        </p:nvSpPr>
        <p:spPr>
          <a:xfrm>
            <a:off x="457200" y="1600200"/>
            <a:ext cx="6781800" cy="4525963"/>
          </a:xfrm>
        </p:spPr>
        <p:txBody>
          <a:bodyPr/>
          <a:lstStyle/>
          <a:p>
            <a:r>
              <a:rPr lang="en-US" smtClean="0">
                <a:latin typeface="Arial" charset="0"/>
                <a:cs typeface="Arial" charset="0"/>
              </a:rPr>
              <a:t>Jackson Elementary</a:t>
            </a:r>
          </a:p>
          <a:p>
            <a:pPr lvl="1"/>
            <a:r>
              <a:rPr lang="en-US" smtClean="0">
                <a:latin typeface="Arial" charset="0"/>
                <a:cs typeface="Arial" charset="0"/>
              </a:rPr>
              <a:t>May 18 – 16 more students out from school with GI symptoms; not members of the baseball team</a:t>
            </a:r>
          </a:p>
          <a:p>
            <a:pPr lvl="1"/>
            <a:r>
              <a:rPr lang="en-US" smtClean="0">
                <a:latin typeface="Arial" charset="0"/>
                <a:cs typeface="Arial" charset="0"/>
              </a:rPr>
              <a:t>School nurse concerned; calls other school nurses in the county &amp; school foodservice director</a:t>
            </a:r>
          </a:p>
          <a:p>
            <a:pPr lvl="1"/>
            <a:r>
              <a:rPr lang="en-US" smtClean="0">
                <a:latin typeface="Arial" charset="0"/>
                <a:cs typeface="Arial" charset="0"/>
              </a:rPr>
              <a:t>Due to local statute, the school nurse contacts local health department to notify of illnesses</a:t>
            </a:r>
          </a:p>
          <a:p>
            <a:pPr lvl="2">
              <a:buFont typeface="Wingdings" pitchFamily="2" charset="2"/>
              <a:buChar char="§"/>
            </a:pPr>
            <a:r>
              <a:rPr lang="en-US" sz="2000" smtClean="0">
                <a:latin typeface="Arial" charset="0"/>
                <a:cs typeface="Arial" charset="0"/>
              </a:rPr>
              <a:t>Epidemiologists begin hypothesis generating interviews</a:t>
            </a:r>
            <a:r>
              <a:rPr lang="en-US" smtClean="0">
                <a:latin typeface="Arial" charset="0"/>
                <a:cs typeface="Arial" charset="0"/>
              </a:rPr>
              <a:t/>
            </a:r>
            <a:br>
              <a:rPr lang="en-US" smtClean="0">
                <a:latin typeface="Arial" charset="0"/>
                <a:cs typeface="Arial" charset="0"/>
              </a:rPr>
            </a:br>
            <a:endParaRPr lang="en-US" smtClean="0">
              <a:latin typeface="Arial" charset="0"/>
              <a:cs typeface="Arial" charset="0"/>
            </a:endParaRPr>
          </a:p>
          <a:p>
            <a:endParaRPr lang="en-US" smtClean="0">
              <a:latin typeface="Arial" charset="0"/>
              <a:cs typeface="Arial" charset="0"/>
            </a:endParaRPr>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Title 1"/>
          <p:cNvSpPr>
            <a:spLocks noGrp="1"/>
          </p:cNvSpPr>
          <p:nvPr>
            <p:ph type="title"/>
          </p:nvPr>
        </p:nvSpPr>
        <p:spPr/>
        <p:txBody>
          <a:bodyPr/>
          <a:lstStyle/>
          <a:p>
            <a:r>
              <a:rPr lang="en-US" smtClean="0">
                <a:latin typeface="Arial" charset="0"/>
                <a:cs typeface="Arial" charset="0"/>
              </a:rPr>
              <a:t>Module 1: State A / Wala County</a:t>
            </a:r>
          </a:p>
        </p:txBody>
      </p:sp>
      <p:sp>
        <p:nvSpPr>
          <p:cNvPr id="26627" name="Content Placeholder 2"/>
          <p:cNvSpPr>
            <a:spLocks noGrp="1"/>
          </p:cNvSpPr>
          <p:nvPr>
            <p:ph idx="1"/>
          </p:nvPr>
        </p:nvSpPr>
        <p:spPr>
          <a:xfrm>
            <a:off x="457200" y="1600200"/>
            <a:ext cx="7772400" cy="4525963"/>
          </a:xfrm>
        </p:spPr>
        <p:txBody>
          <a:bodyPr/>
          <a:lstStyle/>
          <a:p>
            <a:pPr>
              <a:defRPr/>
            </a:pPr>
            <a:r>
              <a:rPr lang="en-US" dirty="0">
                <a:solidFill>
                  <a:prstClr val="black"/>
                </a:solidFill>
                <a:latin typeface="Arial" charset="0"/>
                <a:cs typeface="Arial" charset="0"/>
              </a:rPr>
              <a:t>Specimen Analysis</a:t>
            </a:r>
          </a:p>
          <a:p>
            <a:pPr lvl="1">
              <a:defRPr/>
            </a:pPr>
            <a:r>
              <a:rPr lang="en-US" dirty="0">
                <a:solidFill>
                  <a:prstClr val="black"/>
                </a:solidFill>
                <a:latin typeface="Arial" charset="0"/>
                <a:cs typeface="Arial" charset="0"/>
              </a:rPr>
              <a:t>On May 19</a:t>
            </a:r>
            <a:r>
              <a:rPr lang="en-US" baseline="30000" dirty="0">
                <a:solidFill>
                  <a:prstClr val="black"/>
                </a:solidFill>
                <a:latin typeface="Arial" charset="0"/>
                <a:cs typeface="Arial" charset="0"/>
              </a:rPr>
              <a:t>th</a:t>
            </a:r>
            <a:r>
              <a:rPr lang="en-US" dirty="0">
                <a:solidFill>
                  <a:prstClr val="black"/>
                </a:solidFill>
                <a:latin typeface="Arial" charset="0"/>
                <a:cs typeface="Arial" charset="0"/>
              </a:rPr>
              <a:t>, a major lab </a:t>
            </a:r>
            <a:r>
              <a:rPr lang="en-US" dirty="0" smtClean="0">
                <a:solidFill>
                  <a:prstClr val="black"/>
                </a:solidFill>
                <a:latin typeface="Arial" charset="0"/>
                <a:cs typeface="Arial" charset="0"/>
              </a:rPr>
              <a:t>receives </a:t>
            </a:r>
            <a:r>
              <a:rPr lang="en-US" dirty="0">
                <a:solidFill>
                  <a:prstClr val="black"/>
                </a:solidFill>
                <a:latin typeface="Arial" charset="0"/>
                <a:cs typeface="Arial" charset="0"/>
              </a:rPr>
              <a:t>12 stool specimens</a:t>
            </a:r>
          </a:p>
          <a:p>
            <a:pPr lvl="2">
              <a:buFont typeface="Wingdings" pitchFamily="2" charset="2"/>
              <a:buChar char="§"/>
              <a:defRPr/>
            </a:pPr>
            <a:r>
              <a:rPr lang="en-US" sz="2000" dirty="0">
                <a:solidFill>
                  <a:prstClr val="black"/>
                </a:solidFill>
                <a:latin typeface="Arial" charset="0"/>
                <a:cs typeface="Arial" charset="0"/>
              </a:rPr>
              <a:t>6 little league players; </a:t>
            </a:r>
            <a:br>
              <a:rPr lang="en-US" sz="2000" dirty="0">
                <a:solidFill>
                  <a:prstClr val="black"/>
                </a:solidFill>
                <a:latin typeface="Arial" charset="0"/>
                <a:cs typeface="Arial" charset="0"/>
              </a:rPr>
            </a:br>
            <a:r>
              <a:rPr lang="en-US" sz="2000" dirty="0">
                <a:solidFill>
                  <a:prstClr val="black"/>
                </a:solidFill>
                <a:latin typeface="Arial" charset="0"/>
                <a:cs typeface="Arial" charset="0"/>
              </a:rPr>
              <a:t>6 other </a:t>
            </a:r>
            <a:r>
              <a:rPr lang="en-US" sz="2000" dirty="0" smtClean="0">
                <a:solidFill>
                  <a:prstClr val="black"/>
                </a:solidFill>
                <a:latin typeface="Arial" charset="0"/>
                <a:cs typeface="Arial" charset="0"/>
              </a:rPr>
              <a:t>students/adult</a:t>
            </a:r>
          </a:p>
          <a:p>
            <a:pPr lvl="1">
              <a:defRPr/>
            </a:pPr>
            <a:r>
              <a:rPr lang="en-US" dirty="0" smtClean="0">
                <a:solidFill>
                  <a:prstClr val="black"/>
                </a:solidFill>
                <a:latin typeface="Arial" charset="0"/>
                <a:cs typeface="Arial" charset="0"/>
              </a:rPr>
              <a:t>Local health officials identify suspect cases from other schools and begin epidemiologic investigations with hypothesis generating interviews</a:t>
            </a:r>
          </a:p>
          <a:p>
            <a:pPr lvl="1">
              <a:defRPr/>
            </a:pPr>
            <a:r>
              <a:rPr lang="en-US" dirty="0" smtClean="0">
                <a:solidFill>
                  <a:prstClr val="black"/>
                </a:solidFill>
                <a:latin typeface="Arial" charset="0"/>
                <a:cs typeface="Arial" charset="0"/>
              </a:rPr>
              <a:t>School Superintendent and County Health Officer release a press statement</a:t>
            </a:r>
          </a:p>
          <a:p>
            <a:pPr lvl="2">
              <a:buFont typeface="Wingdings" pitchFamily="2" charset="2"/>
              <a:buChar char="§"/>
              <a:defRPr/>
            </a:pPr>
            <a:endParaRPr lang="en-US" sz="2000" dirty="0" smtClean="0">
              <a:solidFill>
                <a:prstClr val="black"/>
              </a:solidFill>
              <a:latin typeface="Arial" charset="0"/>
              <a:cs typeface="Arial" charset="0"/>
            </a:endParaRPr>
          </a:p>
          <a:p>
            <a:pPr marL="0" indent="0">
              <a:buFont typeface="Wingdings" pitchFamily="2" charset="2"/>
              <a:buNone/>
              <a:defRPr/>
            </a:pPr>
            <a:endParaRPr lang="en-US" dirty="0" smtClean="0">
              <a:latin typeface="Arial" charset="0"/>
              <a:cs typeface="Arial" charset="0"/>
            </a:endParaRPr>
          </a:p>
          <a:p>
            <a:pPr lvl="1">
              <a:defRPr/>
            </a:pPr>
            <a:endParaRPr lang="en-US" dirty="0" smtClean="0">
              <a:latin typeface="Arial" charset="0"/>
              <a:cs typeface="Arial" charset="0"/>
            </a:endParaRPr>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p:cNvSpPr>
            <a:spLocks noGrp="1"/>
          </p:cNvSpPr>
          <p:nvPr>
            <p:ph type="title"/>
          </p:nvPr>
        </p:nvSpPr>
        <p:spPr/>
        <p:txBody>
          <a:bodyPr/>
          <a:lstStyle/>
          <a:p>
            <a:r>
              <a:rPr lang="en-US" smtClean="0">
                <a:latin typeface="Arial" charset="0"/>
                <a:cs typeface="Arial" charset="0"/>
              </a:rPr>
              <a:t>Introduction</a:t>
            </a:r>
          </a:p>
        </p:txBody>
      </p:sp>
      <p:sp>
        <p:nvSpPr>
          <p:cNvPr id="83970" name="Content Placeholder 2"/>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Purpose and Scope</a:t>
            </a:r>
          </a:p>
          <a:p>
            <a:pPr lvl="1"/>
            <a:r>
              <a:rPr lang="en-US" sz="2600" smtClean="0">
                <a:latin typeface="Arial" charset="0"/>
                <a:cs typeface="Arial" charset="0"/>
              </a:rPr>
              <a:t>It is crucial that we ensure that food products are safe for consumption</a:t>
            </a:r>
          </a:p>
          <a:p>
            <a:pPr lvl="1"/>
            <a:r>
              <a:rPr lang="en-US" sz="2600" smtClean="0">
                <a:latin typeface="Arial" charset="0"/>
                <a:cs typeface="Arial" charset="0"/>
              </a:rPr>
              <a:t>Everyone involved in the food chain, from farmer through consumer, has a responsibility to keep the food supply safe</a:t>
            </a:r>
          </a:p>
          <a:p>
            <a:pPr lvl="1"/>
            <a:r>
              <a:rPr lang="en-US" sz="2600" smtClean="0">
                <a:latin typeface="Arial" charset="0"/>
                <a:cs typeface="Arial" charset="0"/>
              </a:rPr>
              <a:t>At any point during production or distribution, food can be contaminated either accidentally (food safety) or on purpose from sabotage, fraud or terrorist activities (food defense)</a:t>
            </a:r>
            <a:endParaRPr lang="en-US" sz="2600" smtClean="0">
              <a:solidFill>
                <a:srgbClr val="739600"/>
              </a:solidFill>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Title 1"/>
          <p:cNvSpPr>
            <a:spLocks noGrp="1"/>
          </p:cNvSpPr>
          <p:nvPr>
            <p:ph type="title"/>
          </p:nvPr>
        </p:nvSpPr>
        <p:spPr/>
        <p:txBody>
          <a:bodyPr/>
          <a:lstStyle/>
          <a:p>
            <a:r>
              <a:rPr lang="en-US" smtClean="0">
                <a:latin typeface="Arial" charset="0"/>
                <a:cs typeface="Arial" charset="0"/>
              </a:rPr>
              <a:t>Module 1: State A / Green County</a:t>
            </a:r>
          </a:p>
        </p:txBody>
      </p:sp>
      <p:sp>
        <p:nvSpPr>
          <p:cNvPr id="104450" name="Content Placeholder 2"/>
          <p:cNvSpPr>
            <a:spLocks noGrp="1"/>
          </p:cNvSpPr>
          <p:nvPr>
            <p:ph idx="1"/>
          </p:nvPr>
        </p:nvSpPr>
        <p:spPr>
          <a:xfrm>
            <a:off x="457200" y="1371600"/>
            <a:ext cx="8229600" cy="4525963"/>
          </a:xfrm>
        </p:spPr>
        <p:txBody>
          <a:bodyPr/>
          <a:lstStyle/>
          <a:p>
            <a:r>
              <a:rPr lang="en-US" smtClean="0">
                <a:latin typeface="Arial" charset="0"/>
                <a:cs typeface="Arial" charset="0"/>
              </a:rPr>
              <a:t>ABC College</a:t>
            </a:r>
          </a:p>
          <a:p>
            <a:pPr lvl="1"/>
            <a:r>
              <a:rPr lang="en-US" smtClean="0">
                <a:latin typeface="Arial" charset="0"/>
                <a:cs typeface="Arial" charset="0"/>
              </a:rPr>
              <a:t>27 students visit campus infirmary with GI symptoms from May 16-18</a:t>
            </a:r>
          </a:p>
          <a:p>
            <a:pPr lvl="2"/>
            <a:r>
              <a:rPr lang="en-US" smtClean="0">
                <a:latin typeface="Arial" charset="0"/>
                <a:cs typeface="Arial" charset="0"/>
              </a:rPr>
              <a:t>Nurse suspects communicable disease</a:t>
            </a:r>
          </a:p>
          <a:p>
            <a:pPr lvl="2"/>
            <a:r>
              <a:rPr lang="en-US" smtClean="0">
                <a:latin typeface="Arial" charset="0"/>
                <a:cs typeface="Arial" charset="0"/>
              </a:rPr>
              <a:t>Collection of specimens begins and is sent to local clinic for analysis</a:t>
            </a:r>
          </a:p>
          <a:p>
            <a:pPr lvl="1"/>
            <a:r>
              <a:rPr lang="en-US" smtClean="0">
                <a:latin typeface="Arial" charset="0"/>
                <a:cs typeface="Arial" charset="0"/>
              </a:rPr>
              <a:t>Between May 19-20, more students are ill and visit clinic</a:t>
            </a:r>
          </a:p>
          <a:p>
            <a:pPr lvl="1"/>
            <a:r>
              <a:rPr lang="en-US" smtClean="0">
                <a:latin typeface="Arial" charset="0"/>
                <a:cs typeface="Arial" charset="0"/>
              </a:rPr>
              <a:t>Local health officials are contacted and an investigation is initiated on May 20</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Title 1"/>
          <p:cNvSpPr>
            <a:spLocks noGrp="1"/>
          </p:cNvSpPr>
          <p:nvPr>
            <p:ph type="title"/>
          </p:nvPr>
        </p:nvSpPr>
        <p:spPr/>
        <p:txBody>
          <a:bodyPr/>
          <a:lstStyle/>
          <a:p>
            <a:r>
              <a:rPr lang="en-US" sz="3600" smtClean="0">
                <a:latin typeface="Arial" charset="0"/>
                <a:cs typeface="Arial" charset="0"/>
              </a:rPr>
              <a:t>Module 1: State B / Madison County</a:t>
            </a:r>
          </a:p>
        </p:txBody>
      </p:sp>
      <p:sp>
        <p:nvSpPr>
          <p:cNvPr id="3" name="Content Placeholder 2"/>
          <p:cNvSpPr>
            <a:spLocks noGrp="1"/>
          </p:cNvSpPr>
          <p:nvPr>
            <p:ph idx="1"/>
          </p:nvPr>
        </p:nvSpPr>
        <p:spPr>
          <a:xfrm>
            <a:off x="457200" y="1600200"/>
            <a:ext cx="6202363" cy="4525963"/>
          </a:xfrm>
        </p:spPr>
        <p:txBody>
          <a:bodyPr>
            <a:normAutofit fontScale="85000" lnSpcReduction="20000"/>
          </a:bodyPr>
          <a:lstStyle/>
          <a:p>
            <a:pPr>
              <a:defRPr/>
            </a:pPr>
            <a:r>
              <a:rPr lang="en-US" dirty="0" smtClean="0"/>
              <a:t>Sample Analysis</a:t>
            </a:r>
          </a:p>
          <a:p>
            <a:pPr lvl="1">
              <a:defRPr/>
            </a:pPr>
            <a:r>
              <a:rPr lang="en-US" dirty="0" smtClean="0"/>
              <a:t>May 20</a:t>
            </a:r>
          </a:p>
          <a:p>
            <a:pPr lvl="2">
              <a:defRPr/>
            </a:pPr>
            <a:r>
              <a:rPr lang="en-US" dirty="0" smtClean="0"/>
              <a:t>Supervisor of microbiology lab sees a significant increase in the daily processing and submission of stool samples</a:t>
            </a:r>
          </a:p>
          <a:p>
            <a:pPr lvl="1">
              <a:defRPr/>
            </a:pPr>
            <a:r>
              <a:rPr lang="en-US" dirty="0" smtClean="0"/>
              <a:t>May 24</a:t>
            </a:r>
          </a:p>
          <a:p>
            <a:pPr lvl="2">
              <a:defRPr/>
            </a:pPr>
            <a:r>
              <a:rPr lang="en-US" dirty="0" smtClean="0"/>
              <a:t>Supervisor confirms that other branches of her company have seen increases as well</a:t>
            </a:r>
          </a:p>
          <a:p>
            <a:pPr lvl="2">
              <a:defRPr/>
            </a:pPr>
            <a:r>
              <a:rPr lang="en-US" dirty="0" smtClean="0"/>
              <a:t>Some of the first samples positive for </a:t>
            </a:r>
            <a:r>
              <a:rPr lang="en-US" i="1" dirty="0" smtClean="0"/>
              <a:t>Salmonella</a:t>
            </a:r>
          </a:p>
          <a:p>
            <a:pPr lvl="1">
              <a:defRPr/>
            </a:pPr>
            <a:r>
              <a:rPr lang="en-US" dirty="0" smtClean="0"/>
              <a:t>May 25</a:t>
            </a:r>
          </a:p>
          <a:p>
            <a:pPr lvl="2">
              <a:defRPr/>
            </a:pPr>
            <a:r>
              <a:rPr lang="en-US" dirty="0"/>
              <a:t>Samples prepared and sent to state public health lab for DNA fingerprinting of PFGE testing </a:t>
            </a:r>
            <a:endParaRPr lang="en-US" dirty="0" smtClean="0"/>
          </a:p>
          <a:p>
            <a:pPr lvl="2">
              <a:defRPr/>
            </a:pPr>
            <a:r>
              <a:rPr lang="en-US" dirty="0" smtClean="0"/>
              <a:t>Increase </a:t>
            </a:r>
            <a:r>
              <a:rPr lang="en-US" dirty="0"/>
              <a:t>continues</a:t>
            </a:r>
          </a:p>
          <a:p>
            <a:pPr lvl="2">
              <a:defRPr/>
            </a:pPr>
            <a:endParaRPr lang="en-US" dirty="0" smtClean="0"/>
          </a:p>
        </p:txBody>
      </p:sp>
      <p:pic>
        <p:nvPicPr>
          <p:cNvPr id="105475" name="Picture 2" descr="C:\Documents and Settings\azychowski\Local Settings\Temporary Internet Files\Content.IE5\DA5C5A2V\MC900016963[1].wmf"/>
          <p:cNvPicPr>
            <a:picLocks noChangeAspect="1" noChangeArrowheads="1"/>
          </p:cNvPicPr>
          <p:nvPr/>
        </p:nvPicPr>
        <p:blipFill>
          <a:blip r:embed="rId2"/>
          <a:srcRect/>
          <a:stretch>
            <a:fillRect/>
          </a:stretch>
        </p:blipFill>
        <p:spPr bwMode="auto">
          <a:xfrm>
            <a:off x="6705600" y="4648200"/>
            <a:ext cx="1951038" cy="1103313"/>
          </a:xfrm>
          <a:prstGeom prst="rect">
            <a:avLst/>
          </a:prstGeom>
          <a:noFill/>
          <a:ln w="9525">
            <a:noFill/>
            <a:miter lim="800000"/>
            <a:headEnd/>
            <a:tailEnd/>
          </a:ln>
        </p:spPr>
      </p:pic>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Title 1"/>
          <p:cNvSpPr>
            <a:spLocks noGrp="1"/>
          </p:cNvSpPr>
          <p:nvPr>
            <p:ph type="title"/>
          </p:nvPr>
        </p:nvSpPr>
        <p:spPr/>
        <p:txBody>
          <a:bodyPr/>
          <a:lstStyle/>
          <a:p>
            <a:r>
              <a:rPr lang="en-US" smtClean="0">
                <a:latin typeface="Arial" charset="0"/>
                <a:cs typeface="Arial" charset="0"/>
              </a:rPr>
              <a:t>Summary of Developments</a:t>
            </a:r>
          </a:p>
        </p:txBody>
      </p:sp>
      <p:sp>
        <p:nvSpPr>
          <p:cNvPr id="106498" name="Content Placeholder 2"/>
          <p:cNvSpPr>
            <a:spLocks noGrp="1"/>
          </p:cNvSpPr>
          <p:nvPr>
            <p:ph idx="1"/>
          </p:nvPr>
        </p:nvSpPr>
        <p:spPr/>
        <p:txBody>
          <a:bodyPr/>
          <a:lstStyle/>
          <a:p>
            <a:r>
              <a:rPr lang="en-US" smtClean="0">
                <a:latin typeface="Arial" charset="0"/>
                <a:cs typeface="Arial" charset="0"/>
              </a:rPr>
              <a:t>Onset of illness (illness in 2 counties in one state and another state)</a:t>
            </a:r>
          </a:p>
          <a:p>
            <a:r>
              <a:rPr lang="en-US" smtClean="0">
                <a:latin typeface="Arial" charset="0"/>
                <a:cs typeface="Arial" charset="0"/>
              </a:rPr>
              <a:t>Stool samples collected</a:t>
            </a:r>
          </a:p>
          <a:p>
            <a:r>
              <a:rPr lang="en-US" smtClean="0">
                <a:latin typeface="Arial" charset="0"/>
                <a:cs typeface="Arial" charset="0"/>
              </a:rPr>
              <a:t>School nurse contacts Wala County health department </a:t>
            </a:r>
          </a:p>
          <a:p>
            <a:r>
              <a:rPr lang="en-US" smtClean="0">
                <a:latin typeface="Arial" charset="0"/>
                <a:cs typeface="Arial" charset="0"/>
              </a:rPr>
              <a:t>Hypothesis-generating interviews begin</a:t>
            </a:r>
          </a:p>
          <a:p>
            <a:r>
              <a:rPr lang="en-US" smtClean="0">
                <a:latin typeface="Arial" charset="0"/>
                <a:cs typeface="Arial" charset="0"/>
              </a:rPr>
              <a:t>Multiple clinical labs see increase in sample submission; detect </a:t>
            </a:r>
            <a:r>
              <a:rPr lang="en-US" i="1" smtClean="0">
                <a:latin typeface="Arial" charset="0"/>
                <a:cs typeface="Arial" charset="0"/>
              </a:rPr>
              <a:t>Salmonella</a:t>
            </a:r>
            <a:endParaRPr lang="en-US" smtClean="0">
              <a:latin typeface="Arial" charset="0"/>
              <a:cs typeface="Arial" charset="0"/>
            </a:endParaRPr>
          </a:p>
          <a:p>
            <a:r>
              <a:rPr lang="en-US" smtClean="0">
                <a:latin typeface="Arial" charset="0"/>
                <a:cs typeface="Arial" charset="0"/>
              </a:rPr>
              <a:t>Local newspaper reports story</a:t>
            </a:r>
          </a:p>
        </p:txBody>
      </p:sp>
      <p:sp>
        <p:nvSpPr>
          <p:cNvPr id="106499" name="Footer Placeholder 3"/>
          <p:cNvSpPr>
            <a:spLocks noGrp="1"/>
          </p:cNvSpPr>
          <p:nvPr>
            <p:ph type="ftr" sz="quarter" idx="10"/>
          </p:nvPr>
        </p:nvSpPr>
        <p:spPr bwMode="auto">
          <a:noFill/>
          <a:ln>
            <a:miter lim="800000"/>
            <a:headEnd/>
            <a:tailEnd/>
          </a:ln>
        </p:spPr>
        <p:txBody>
          <a:bodyPr wrap="square" numCol="1" anchorCtr="0" compatLnSpc="1">
            <a:prstTxWarp prst="textNoShape">
              <a:avLst/>
            </a:prstTxWarp>
          </a:bodyPr>
          <a:lstStyle/>
          <a:p>
            <a:r>
              <a:rPr lang="en-US" smtClean="0">
                <a:solidFill>
                  <a:srgbClr val="898989"/>
                </a:solidFill>
              </a:rPr>
              <a:t>FOR EXERCISE PURPOSES ONLY</a:t>
            </a:r>
          </a:p>
          <a:p>
            <a:endParaRPr lang="en-US" smtClean="0">
              <a:solidFill>
                <a:srgbClr val="898989"/>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2"/>
          <p:cNvSpPr>
            <a:spLocks noGrp="1" noChangeArrowheads="1"/>
          </p:cNvSpPr>
          <p:nvPr>
            <p:ph type="title"/>
          </p:nvPr>
        </p:nvSpPr>
        <p:spPr/>
        <p:txBody>
          <a:bodyPr/>
          <a:lstStyle/>
          <a:p>
            <a:pPr eaLnBrk="1" hangingPunct="1"/>
            <a:r>
              <a:rPr lang="en-US" smtClean="0">
                <a:latin typeface="Arial" charset="0"/>
                <a:cs typeface="Arial" charset="0"/>
              </a:rPr>
              <a:t>Table Activity Session</a:t>
            </a:r>
          </a:p>
        </p:txBody>
      </p:sp>
      <p:sp>
        <p:nvSpPr>
          <p:cNvPr id="107522" name="Rectangle 3"/>
          <p:cNvSpPr>
            <a:spLocks noGrp="1" noChangeArrowheads="1"/>
          </p:cNvSpPr>
          <p:nvPr>
            <p:ph idx="1"/>
          </p:nvPr>
        </p:nvSpPr>
        <p:spPr/>
        <p:txBody>
          <a:bodyPr/>
          <a:lstStyle/>
          <a:p>
            <a:pPr marL="685800" lvl="1" indent="-457200" eaLnBrk="1" hangingPunct="1">
              <a:buFont typeface="Calibri" pitchFamily="34" charset="0"/>
              <a:buAutoNum type="arabicPeriod"/>
            </a:pPr>
            <a:r>
              <a:rPr lang="en-US" sz="2600" smtClean="0">
                <a:latin typeface="Arial" charset="0"/>
                <a:cs typeface="Arial" charset="0"/>
              </a:rPr>
              <a:t>Consider the developments while answering assigned questions</a:t>
            </a:r>
          </a:p>
          <a:p>
            <a:pPr marL="685800" lvl="1" indent="-457200" eaLnBrk="1" hangingPunct="1">
              <a:buFont typeface="Calibri" pitchFamily="34" charset="0"/>
              <a:buAutoNum type="arabicPeriod"/>
            </a:pPr>
            <a:r>
              <a:rPr lang="en-US" sz="2600" smtClean="0">
                <a:latin typeface="Arial" charset="0"/>
                <a:cs typeface="Arial" charset="0"/>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600" smtClean="0">
                <a:latin typeface="Arial" charset="0"/>
                <a:cs typeface="Arial" charset="0"/>
              </a:rPr>
              <a:t>Record any unanswered assigned questions or participant questions</a:t>
            </a:r>
          </a:p>
        </p:txBody>
      </p:sp>
      <p:sp>
        <p:nvSpPr>
          <p:cNvPr id="107523" name="Footer Placeholder 3"/>
          <p:cNvSpPr>
            <a:spLocks noGrp="1"/>
          </p:cNvSpPr>
          <p:nvPr>
            <p:ph type="ftr" sz="quarter" idx="10"/>
          </p:nvPr>
        </p:nvSpPr>
        <p:spPr bwMode="auto">
          <a:noFill/>
          <a:ln>
            <a:miter lim="800000"/>
            <a:headEnd/>
            <a:tailEnd/>
          </a:ln>
        </p:spPr>
        <p:txBody>
          <a:bodyPr wrap="square" numCol="1" anchorCtr="0" compatLnSpc="1">
            <a:prstTxWarp prst="textNoShape">
              <a:avLst/>
            </a:prstTxWarp>
          </a:bodyPr>
          <a:lstStyle/>
          <a:p>
            <a:r>
              <a:rPr lang="en-US" smtClean="0">
                <a:solidFill>
                  <a:srgbClr val="898989"/>
                </a:solidFill>
              </a:rPr>
              <a:t>FOR EXERCISE PURPOSES ONLY</a:t>
            </a:r>
          </a:p>
          <a:p>
            <a:endParaRPr lang="en-US" smtClean="0">
              <a:solidFill>
                <a:srgbClr val="898989"/>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2"/>
          <p:cNvSpPr>
            <a:spLocks noGrp="1" noChangeArrowheads="1"/>
          </p:cNvSpPr>
          <p:nvPr>
            <p:ph type="title"/>
          </p:nvPr>
        </p:nvSpPr>
        <p:spPr/>
        <p:txBody>
          <a:bodyPr/>
          <a:lstStyle/>
          <a:p>
            <a:pPr eaLnBrk="1" hangingPunct="1"/>
            <a:r>
              <a:rPr lang="en-US" smtClean="0">
                <a:latin typeface="Arial" charset="0"/>
                <a:cs typeface="Arial" charset="0"/>
              </a:rPr>
              <a:t>Break Out Session</a:t>
            </a:r>
          </a:p>
        </p:txBody>
      </p:sp>
      <p:sp>
        <p:nvSpPr>
          <p:cNvPr id="108546" name="TextBox 2"/>
          <p:cNvSpPr txBox="1">
            <a:spLocks noChangeArrowheads="1"/>
          </p:cNvSpPr>
          <p:nvPr/>
        </p:nvSpPr>
        <p:spPr bwMode="auto">
          <a:xfrm>
            <a:off x="1371600" y="2590800"/>
            <a:ext cx="6172200" cy="1384300"/>
          </a:xfrm>
          <a:prstGeom prst="rect">
            <a:avLst/>
          </a:prstGeom>
          <a:noFill/>
          <a:ln w="9525">
            <a:noFill/>
            <a:miter lim="800000"/>
            <a:headEnd/>
            <a:tailEnd/>
          </a:ln>
        </p:spPr>
        <p:txBody>
          <a:bodyPr>
            <a:spAutoFit/>
          </a:bodyPr>
          <a:lstStyle/>
          <a:p>
            <a:pPr algn="ctr"/>
            <a:r>
              <a:rPr lang="en-US" sz="2800">
                <a:solidFill>
                  <a:srgbClr val="739600"/>
                </a:solidFill>
              </a:rPr>
              <a:t>30 Minutes to discuss questions</a:t>
            </a:r>
          </a:p>
          <a:p>
            <a:pPr algn="ctr"/>
            <a:endParaRPr lang="en-US" sz="2800">
              <a:solidFill>
                <a:srgbClr val="739600"/>
              </a:solidFill>
            </a:endParaRPr>
          </a:p>
          <a:p>
            <a:pPr algn="ctr"/>
            <a:r>
              <a:rPr lang="en-US" sz="2800">
                <a:solidFill>
                  <a:srgbClr val="739600"/>
                </a:solidFill>
              </a:rPr>
              <a:t>60 Minutes for all groups to report out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2"/>
          <p:cNvSpPr>
            <a:spLocks noGrp="1" noChangeArrowheads="1"/>
          </p:cNvSpPr>
          <p:nvPr>
            <p:ph type="title"/>
          </p:nvPr>
        </p:nvSpPr>
        <p:spPr/>
        <p:txBody>
          <a:bodyPr/>
          <a:lstStyle/>
          <a:p>
            <a:pPr eaLnBrk="1" hangingPunct="1"/>
            <a:r>
              <a:rPr lang="en-US" sz="4000" smtClean="0">
                <a:latin typeface="Arial" charset="0"/>
                <a:cs typeface="Arial" charset="0"/>
              </a:rPr>
              <a:t>Break</a:t>
            </a:r>
          </a:p>
        </p:txBody>
      </p:sp>
      <p:sp>
        <p:nvSpPr>
          <p:cNvPr id="109570" name="Rectangle 3"/>
          <p:cNvSpPr>
            <a:spLocks noGrp="1" noChangeArrowheads="1"/>
          </p:cNvSpPr>
          <p:nvPr>
            <p:ph idx="1"/>
          </p:nvPr>
        </p:nvSpPr>
        <p:spPr>
          <a:xfrm>
            <a:off x="457200" y="2895600"/>
            <a:ext cx="8229600" cy="3230563"/>
          </a:xfrm>
        </p:spPr>
        <p:txBody>
          <a:bodyPr/>
          <a:lstStyle/>
          <a:p>
            <a:pPr algn="ctr">
              <a:buFont typeface="Wingdings" pitchFamily="2" charset="2"/>
              <a:buNone/>
            </a:pPr>
            <a:r>
              <a:rPr lang="en-US" sz="2800" smtClean="0">
                <a:solidFill>
                  <a:srgbClr val="739600"/>
                </a:solidFill>
                <a:latin typeface="Arial" charset="0"/>
                <a:cs typeface="Arial" charset="0"/>
              </a:rPr>
              <a:t>15 Minutes</a:t>
            </a:r>
            <a:endParaRPr lang="en-US" sz="2800" smtClean="0">
              <a:latin typeface="Arial" charset="0"/>
              <a:cs typeface="Arial" charset="0"/>
            </a:endParaRPr>
          </a:p>
          <a:p>
            <a:pPr eaLnBrk="1" hangingPunct="1">
              <a:buFontTx/>
              <a:buNone/>
            </a:pPr>
            <a:endParaRPr lang="en-US" sz="2800" smtClean="0">
              <a:latin typeface="Arial" charset="0"/>
              <a:cs typeface="Arial"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2"/>
          <p:cNvSpPr>
            <a:spLocks noGrp="1" noChangeArrowheads="1"/>
          </p:cNvSpPr>
          <p:nvPr>
            <p:ph type="title"/>
          </p:nvPr>
        </p:nvSpPr>
        <p:spPr>
          <a:xfrm>
            <a:off x="228600" y="76200"/>
            <a:ext cx="9144000" cy="1143000"/>
          </a:xfrm>
        </p:spPr>
        <p:txBody>
          <a:bodyPr/>
          <a:lstStyle/>
          <a:p>
            <a:pPr eaLnBrk="1" hangingPunct="1"/>
            <a:r>
              <a:rPr lang="en-US" smtClean="0">
                <a:latin typeface="Arial" charset="0"/>
                <a:cs typeface="Arial" charset="0"/>
              </a:rPr>
              <a:t>Module 2: Identification of Common Exposure</a:t>
            </a:r>
          </a:p>
        </p:txBody>
      </p:sp>
      <p:sp>
        <p:nvSpPr>
          <p:cNvPr id="110594" name="Rectangle 3"/>
          <p:cNvSpPr>
            <a:spLocks noGrp="1" noChangeArrowheads="1"/>
          </p:cNvSpPr>
          <p:nvPr>
            <p:ph idx="1"/>
          </p:nvPr>
        </p:nvSpPr>
        <p:spPr/>
        <p:txBody>
          <a:bodyPr/>
          <a:lstStyle/>
          <a:p>
            <a:r>
              <a:rPr lang="en-US" smtClean="0">
                <a:latin typeface="Arial" charset="0"/>
                <a:cs typeface="Arial" charset="0"/>
              </a:rPr>
              <a:t>Presentation of Scenario – 10 min</a:t>
            </a:r>
            <a:br>
              <a:rPr lang="en-US" smtClean="0">
                <a:latin typeface="Arial" charset="0"/>
                <a:cs typeface="Arial" charset="0"/>
              </a:rPr>
            </a:br>
            <a:endParaRPr lang="en-US" sz="2800" smtClean="0">
              <a:latin typeface="Arial" charset="0"/>
              <a:cs typeface="Arial" charset="0"/>
            </a:endParaRPr>
          </a:p>
          <a:p>
            <a:r>
              <a:rPr lang="en-US" smtClean="0">
                <a:latin typeface="Arial" charset="0"/>
                <a:cs typeface="Arial" charset="0"/>
              </a:rPr>
              <a:t>Work Session (in breakout groups)</a:t>
            </a:r>
          </a:p>
          <a:p>
            <a:pPr lvl="1"/>
            <a:r>
              <a:rPr lang="en-US" smtClean="0">
                <a:latin typeface="Arial" charset="0"/>
                <a:cs typeface="Arial" charset="0"/>
              </a:rPr>
              <a:t>Answering Questions – 30 min  </a:t>
            </a:r>
            <a:r>
              <a:rPr lang="en-US" sz="2400" smtClean="0">
                <a:latin typeface="Arial" charset="0"/>
                <a:cs typeface="Arial" charset="0"/>
              </a:rPr>
              <a:t/>
            </a:r>
            <a:br>
              <a:rPr lang="en-US" sz="2400" smtClean="0">
                <a:latin typeface="Arial" charset="0"/>
                <a:cs typeface="Arial" charset="0"/>
              </a:rPr>
            </a:br>
            <a:endParaRPr lang="en-US" sz="2400" smtClean="0">
              <a:latin typeface="Arial" charset="0"/>
              <a:cs typeface="Arial" charset="0"/>
            </a:endParaRPr>
          </a:p>
          <a:p>
            <a:r>
              <a:rPr lang="en-US" smtClean="0">
                <a:latin typeface="Arial" charset="0"/>
                <a:cs typeface="Arial" charset="0"/>
              </a:rPr>
              <a:t>Module Debrief (whole group) – 60 min</a:t>
            </a:r>
          </a:p>
        </p:txBody>
      </p:sp>
      <p:sp>
        <p:nvSpPr>
          <p:cNvPr id="110595" name="Footer Placeholder 3"/>
          <p:cNvSpPr>
            <a:spLocks noGrp="1"/>
          </p:cNvSpPr>
          <p:nvPr>
            <p:ph type="ftr" sz="quarter" idx="10"/>
          </p:nvPr>
        </p:nvSpPr>
        <p:spPr bwMode="auto">
          <a:noFill/>
          <a:ln>
            <a:miter lim="800000"/>
            <a:headEnd/>
            <a:tailEnd/>
          </a:ln>
        </p:spPr>
        <p:txBody>
          <a:bodyPr wrap="square" numCol="1" anchorCtr="0" compatLnSpc="1">
            <a:prstTxWarp prst="textNoShape">
              <a:avLst/>
            </a:prstTxWarp>
          </a:bodyPr>
          <a:lstStyle/>
          <a:p>
            <a:r>
              <a:rPr lang="en-US" smtClean="0">
                <a:solidFill>
                  <a:srgbClr val="898989"/>
                </a:solidFill>
              </a:rPr>
              <a:t>FOR EXERCISE PURPOSES ONLY</a:t>
            </a:r>
          </a:p>
          <a:p>
            <a:endParaRPr lang="en-US" smtClean="0">
              <a:solidFill>
                <a:srgbClr val="898989"/>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Title 1"/>
          <p:cNvSpPr>
            <a:spLocks noGrp="1"/>
          </p:cNvSpPr>
          <p:nvPr>
            <p:ph type="title"/>
          </p:nvPr>
        </p:nvSpPr>
        <p:spPr/>
        <p:txBody>
          <a:bodyPr/>
          <a:lstStyle/>
          <a:p>
            <a:r>
              <a:rPr lang="en-US" smtClean="0">
                <a:latin typeface="Arial" charset="0"/>
                <a:cs typeface="Arial" charset="0"/>
              </a:rPr>
              <a:t>Module 2: State A / Wala County</a:t>
            </a:r>
          </a:p>
        </p:txBody>
      </p:sp>
      <p:sp>
        <p:nvSpPr>
          <p:cNvPr id="111618" name="Content Placeholder 2"/>
          <p:cNvSpPr>
            <a:spLocks noGrp="1"/>
          </p:cNvSpPr>
          <p:nvPr>
            <p:ph idx="1"/>
          </p:nvPr>
        </p:nvSpPr>
        <p:spPr>
          <a:xfrm>
            <a:off x="457200" y="1600200"/>
            <a:ext cx="8077200" cy="4525963"/>
          </a:xfrm>
        </p:spPr>
        <p:txBody>
          <a:bodyPr/>
          <a:lstStyle/>
          <a:p>
            <a:r>
              <a:rPr lang="en-US" smtClean="0">
                <a:latin typeface="Arial" charset="0"/>
                <a:cs typeface="Arial" charset="0"/>
              </a:rPr>
              <a:t>Initial Interviews</a:t>
            </a:r>
          </a:p>
          <a:p>
            <a:pPr lvl="1"/>
            <a:r>
              <a:rPr lang="en-US" smtClean="0">
                <a:latin typeface="Arial" charset="0"/>
                <a:cs typeface="Arial" charset="0"/>
              </a:rPr>
              <a:t>Completed by May 24</a:t>
            </a:r>
          </a:p>
          <a:p>
            <a:pPr lvl="2">
              <a:buFont typeface="Wingdings" pitchFamily="2" charset="2"/>
              <a:buChar char="§"/>
            </a:pPr>
            <a:r>
              <a:rPr lang="en-US" sz="2000" smtClean="0">
                <a:latin typeface="Arial" charset="0"/>
                <a:cs typeface="Arial" charset="0"/>
              </a:rPr>
              <a:t>Jackson Elementary Tigers </a:t>
            </a:r>
          </a:p>
          <a:p>
            <a:pPr lvl="3"/>
            <a:r>
              <a:rPr lang="en-US" sz="1800" smtClean="0">
                <a:latin typeface="Arial" charset="0"/>
                <a:cs typeface="Arial" charset="0"/>
              </a:rPr>
              <a:t>Snacks, electrolyte drinks, school lunches, </a:t>
            </a:r>
            <a:br>
              <a:rPr lang="en-US" sz="1800" smtClean="0">
                <a:latin typeface="Arial" charset="0"/>
                <a:cs typeface="Arial" charset="0"/>
              </a:rPr>
            </a:br>
            <a:r>
              <a:rPr lang="en-US" sz="1800" smtClean="0">
                <a:latin typeface="Arial" charset="0"/>
                <a:cs typeface="Arial" charset="0"/>
              </a:rPr>
              <a:t>meal at a Mexican-style quick-service Restaurant Chain A and water shared</a:t>
            </a:r>
          </a:p>
          <a:p>
            <a:pPr lvl="2">
              <a:buFont typeface="Wingdings" pitchFamily="2" charset="2"/>
              <a:buChar char="§"/>
            </a:pPr>
            <a:r>
              <a:rPr lang="en-US" sz="2000" smtClean="0">
                <a:latin typeface="Arial" charset="0"/>
                <a:cs typeface="Arial" charset="0"/>
              </a:rPr>
              <a:t>Interviews continue with other ill individuals in the community, including students from other schools in the district and some adults</a:t>
            </a:r>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Title 1"/>
          <p:cNvSpPr>
            <a:spLocks noGrp="1"/>
          </p:cNvSpPr>
          <p:nvPr>
            <p:ph type="title"/>
          </p:nvPr>
        </p:nvSpPr>
        <p:spPr/>
        <p:txBody>
          <a:bodyPr/>
          <a:lstStyle/>
          <a:p>
            <a:r>
              <a:rPr lang="en-US" smtClean="0">
                <a:latin typeface="Arial" charset="0"/>
                <a:cs typeface="Arial" charset="0"/>
              </a:rPr>
              <a:t>Module 2: State A / Wala County</a:t>
            </a:r>
          </a:p>
        </p:txBody>
      </p:sp>
      <p:sp>
        <p:nvSpPr>
          <p:cNvPr id="112642" name="Content Placeholder 2"/>
          <p:cNvSpPr>
            <a:spLocks noGrp="1"/>
          </p:cNvSpPr>
          <p:nvPr>
            <p:ph idx="1"/>
          </p:nvPr>
        </p:nvSpPr>
        <p:spPr>
          <a:xfrm>
            <a:off x="457200" y="1600200"/>
            <a:ext cx="7086600" cy="4525963"/>
          </a:xfrm>
        </p:spPr>
        <p:txBody>
          <a:bodyPr/>
          <a:lstStyle/>
          <a:p>
            <a:r>
              <a:rPr lang="en-US" smtClean="0">
                <a:latin typeface="Arial" charset="0"/>
                <a:cs typeface="Arial" charset="0"/>
              </a:rPr>
              <a:t>Continued analysis</a:t>
            </a:r>
          </a:p>
          <a:p>
            <a:pPr lvl="1"/>
            <a:r>
              <a:rPr lang="en-US" smtClean="0">
                <a:latin typeface="Arial" charset="0"/>
                <a:cs typeface="Arial" charset="0"/>
              </a:rPr>
              <a:t>Isolates from stool samples sent May 23 to state laboratory for serotyping and fingerprinting</a:t>
            </a:r>
          </a:p>
          <a:p>
            <a:r>
              <a:rPr lang="en-US" smtClean="0">
                <a:latin typeface="Arial" charset="0"/>
                <a:cs typeface="Arial" charset="0"/>
              </a:rPr>
              <a:t>Hypothesis generating interviews identified many common exposures </a:t>
            </a:r>
          </a:p>
          <a:p>
            <a:pPr lvl="1"/>
            <a:r>
              <a:rPr lang="en-US" smtClean="0">
                <a:latin typeface="Arial" charset="0"/>
                <a:cs typeface="Arial" charset="0"/>
              </a:rPr>
              <a:t>Second questionnaire implemented with the short list of foods identified: produce, dairy, meat, exposure to Mexican style Restaurant</a:t>
            </a:r>
          </a:p>
        </p:txBody>
      </p:sp>
      <p:pic>
        <p:nvPicPr>
          <p:cNvPr id="112643" name="Picture 2" descr="C:\Documents and Settings\azychowski\Local Settings\Temporary Internet Files\Content.IE5\YWKD1DB9\MC900305275[1].wmf"/>
          <p:cNvPicPr>
            <a:picLocks noChangeAspect="1" noChangeArrowheads="1"/>
          </p:cNvPicPr>
          <p:nvPr/>
        </p:nvPicPr>
        <p:blipFill>
          <a:blip r:embed="rId3"/>
          <a:srcRect/>
          <a:stretch>
            <a:fillRect/>
          </a:stretch>
        </p:blipFill>
        <p:spPr bwMode="auto">
          <a:xfrm>
            <a:off x="7162800" y="1828800"/>
            <a:ext cx="1622425" cy="3276600"/>
          </a:xfrm>
          <a:prstGeom prst="rect">
            <a:avLst/>
          </a:prstGeom>
          <a:noFill/>
          <a:ln w="9525">
            <a:noFill/>
            <a:miter lim="800000"/>
            <a:headEnd/>
            <a:tailEnd/>
          </a:ln>
        </p:spPr>
      </p:pic>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Title 1"/>
          <p:cNvSpPr>
            <a:spLocks noGrp="1"/>
          </p:cNvSpPr>
          <p:nvPr>
            <p:ph type="title"/>
          </p:nvPr>
        </p:nvSpPr>
        <p:spPr/>
        <p:txBody>
          <a:bodyPr/>
          <a:lstStyle/>
          <a:p>
            <a:r>
              <a:rPr lang="en-US" smtClean="0">
                <a:latin typeface="Arial" charset="0"/>
                <a:cs typeface="Arial" charset="0"/>
              </a:rPr>
              <a:t>Module 2: State A / Wala County</a:t>
            </a:r>
          </a:p>
        </p:txBody>
      </p:sp>
      <p:sp>
        <p:nvSpPr>
          <p:cNvPr id="32771" name="Content Placeholder 2"/>
          <p:cNvSpPr>
            <a:spLocks noGrp="1"/>
          </p:cNvSpPr>
          <p:nvPr>
            <p:ph idx="1"/>
          </p:nvPr>
        </p:nvSpPr>
        <p:spPr>
          <a:xfrm>
            <a:off x="457200" y="1600200"/>
            <a:ext cx="6572250" cy="4525963"/>
          </a:xfrm>
        </p:spPr>
        <p:txBody>
          <a:bodyPr/>
          <a:lstStyle/>
          <a:p>
            <a:pPr lvl="1">
              <a:defRPr/>
            </a:pPr>
            <a:r>
              <a:rPr lang="en-US" sz="2600" dirty="0" smtClean="0">
                <a:latin typeface="Arial" charset="0"/>
                <a:cs typeface="Arial" charset="0"/>
              </a:rPr>
              <a:t>Public </a:t>
            </a:r>
            <a:r>
              <a:rPr lang="en-US" sz="2600" dirty="0">
                <a:latin typeface="Arial" charset="0"/>
                <a:cs typeface="Arial" charset="0"/>
              </a:rPr>
              <a:t>health investigators contact counterparts in local environmental health program to inform of current situation, May 24-25</a:t>
            </a:r>
          </a:p>
          <a:p>
            <a:pPr lvl="2">
              <a:buFont typeface="Wingdings" pitchFamily="2" charset="2"/>
              <a:buChar char="§"/>
              <a:defRPr/>
            </a:pPr>
            <a:r>
              <a:rPr lang="en-US" sz="2200" dirty="0">
                <a:latin typeface="Arial" charset="0"/>
                <a:cs typeface="Arial" charset="0"/>
              </a:rPr>
              <a:t>Potential outbreak possibly linked to Restaurant Chain A in </a:t>
            </a:r>
            <a:r>
              <a:rPr lang="en-US" sz="2200" dirty="0" err="1">
                <a:latin typeface="Arial" charset="0"/>
                <a:cs typeface="Arial" charset="0"/>
              </a:rPr>
              <a:t>Wala</a:t>
            </a:r>
            <a:r>
              <a:rPr lang="en-US" sz="2200" dirty="0">
                <a:latin typeface="Arial" charset="0"/>
                <a:cs typeface="Arial" charset="0"/>
              </a:rPr>
              <a:t> County</a:t>
            </a:r>
          </a:p>
          <a:p>
            <a:pPr lvl="2">
              <a:buFont typeface="Wingdings" pitchFamily="2" charset="2"/>
              <a:buChar char="§"/>
              <a:defRPr/>
            </a:pPr>
            <a:r>
              <a:rPr lang="en-US" sz="2200" dirty="0" smtClean="0">
                <a:latin typeface="Arial" charset="0"/>
                <a:cs typeface="Arial" charset="0"/>
              </a:rPr>
              <a:t>Management at Restaurant </a:t>
            </a:r>
            <a:r>
              <a:rPr lang="en-US" sz="2200" dirty="0">
                <a:latin typeface="Arial" charset="0"/>
                <a:cs typeface="Arial" charset="0"/>
              </a:rPr>
              <a:t>Chain A </a:t>
            </a:r>
            <a:r>
              <a:rPr lang="en-US" sz="2200" dirty="0" smtClean="0">
                <a:latin typeface="Arial" charset="0"/>
                <a:cs typeface="Arial" charset="0"/>
              </a:rPr>
              <a:t>notified and cooperative</a:t>
            </a:r>
            <a:endParaRPr lang="en-US" sz="2200" dirty="0">
              <a:latin typeface="Arial" charset="0"/>
              <a:cs typeface="Arial" charset="0"/>
            </a:endParaRPr>
          </a:p>
          <a:p>
            <a:pPr lvl="1">
              <a:defRPr/>
            </a:pPr>
            <a:r>
              <a:rPr lang="en-US" sz="2600" dirty="0" smtClean="0">
                <a:latin typeface="Arial" charset="0"/>
                <a:cs typeface="Arial" charset="0"/>
              </a:rPr>
              <a:t>County Health Officer holds media briefing where Restaurant Chain A is mentioned</a:t>
            </a:r>
          </a:p>
          <a:p>
            <a:pPr marL="914400" lvl="2" indent="0">
              <a:buFont typeface="Arial" charset="0"/>
              <a:buNone/>
              <a:defRPr/>
            </a:pPr>
            <a:endParaRPr lang="en-US" dirty="0">
              <a:latin typeface="Arial" charset="0"/>
              <a:cs typeface="Arial" charset="0"/>
            </a:endParaRPr>
          </a:p>
          <a:p>
            <a:pPr lvl="1">
              <a:defRPr/>
            </a:pPr>
            <a:endParaRPr lang="en-US" dirty="0" smtClean="0">
              <a:latin typeface="Arial" charset="0"/>
              <a:cs typeface="Arial" charset="0"/>
            </a:endParaRPr>
          </a:p>
          <a:p>
            <a:pPr lvl="2">
              <a:defRPr/>
            </a:pPr>
            <a:endParaRPr lang="en-US" dirty="0" smtClean="0">
              <a:latin typeface="Arial" charset="0"/>
              <a:cs typeface="Arial" charset="0"/>
            </a:endParaRPr>
          </a:p>
          <a:p>
            <a:pPr lvl="1">
              <a:defRPr/>
            </a:pPr>
            <a:endParaRPr lang="en-US" dirty="0" smtClean="0">
              <a:latin typeface="Arial" charset="0"/>
              <a:cs typeface="Arial" charset="0"/>
            </a:endParaRPr>
          </a:p>
          <a:p>
            <a:pPr lvl="1">
              <a:defRPr/>
            </a:pPr>
            <a:endParaRPr lang="en-US" dirty="0" smtClean="0">
              <a:latin typeface="Arial" charset="0"/>
              <a:cs typeface="Arial" charset="0"/>
            </a:endParaRPr>
          </a:p>
        </p:txBody>
      </p:sp>
      <p:pic>
        <p:nvPicPr>
          <p:cNvPr id="114691" name="Picture 2" descr="C:\Documents and Settings\azychowski\Local Settings\Temporary Internet Files\Content.IE5\S5JQZ7X4\MC900048784[1].wmf"/>
          <p:cNvPicPr>
            <a:picLocks noChangeAspect="1" noChangeArrowheads="1"/>
          </p:cNvPicPr>
          <p:nvPr/>
        </p:nvPicPr>
        <p:blipFill>
          <a:blip r:embed="rId2"/>
          <a:srcRect/>
          <a:stretch>
            <a:fillRect/>
          </a:stretch>
        </p:blipFill>
        <p:spPr bwMode="auto">
          <a:xfrm>
            <a:off x="7029450" y="3352800"/>
            <a:ext cx="1809750" cy="1828800"/>
          </a:xfrm>
          <a:prstGeom prst="rect">
            <a:avLst/>
          </a:prstGeom>
          <a:noFill/>
          <a:ln w="9525">
            <a:noFill/>
            <a:miter lim="800000"/>
            <a:headEnd/>
            <a:tailEnd/>
          </a:ln>
        </p:spPr>
      </p:pic>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p:cNvSpPr>
            <a:spLocks noGrp="1"/>
          </p:cNvSpPr>
          <p:nvPr>
            <p:ph type="title"/>
          </p:nvPr>
        </p:nvSpPr>
        <p:spPr/>
        <p:txBody>
          <a:bodyPr/>
          <a:lstStyle/>
          <a:p>
            <a:r>
              <a:rPr lang="en-US" smtClean="0">
                <a:latin typeface="Arial" charset="0"/>
                <a:cs typeface="Arial" charset="0"/>
              </a:rPr>
              <a:t>Introduction</a:t>
            </a:r>
          </a:p>
        </p:txBody>
      </p:sp>
      <p:sp>
        <p:nvSpPr>
          <p:cNvPr id="84994" name="Content Placeholder 2"/>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Purpose and Scope</a:t>
            </a:r>
          </a:p>
          <a:p>
            <a:pPr lvl="1"/>
            <a:r>
              <a:rPr lang="en-US" sz="2600" smtClean="0">
                <a:latin typeface="Arial" charset="0"/>
                <a:cs typeface="Arial" charset="0"/>
              </a:rPr>
              <a:t>DHHS FDA and CDC, and USDA FSIS work closely to safeguard the American food supply</a:t>
            </a:r>
          </a:p>
          <a:p>
            <a:pPr lvl="2"/>
            <a:r>
              <a:rPr lang="en-US" sz="2200" smtClean="0">
                <a:latin typeface="Arial" charset="0"/>
                <a:cs typeface="Arial" charset="0"/>
              </a:rPr>
              <a:t>Continuously seek new ideas and strategies to reduce the incidence of human health emergencies and to support food defense-related innovation</a:t>
            </a:r>
          </a:p>
          <a:p>
            <a:pPr lvl="2"/>
            <a:r>
              <a:rPr lang="en-US" sz="2200" smtClean="0">
                <a:latin typeface="Arial" charset="0"/>
                <a:cs typeface="Arial" charset="0"/>
              </a:rPr>
              <a:t>It is incumbent that local, State and Federal governments and industry partners understand the roles and responsibilities of all participating entities</a:t>
            </a:r>
          </a:p>
          <a:p>
            <a:pPr lvl="1"/>
            <a:endParaRPr lang="en-US" smtClean="0">
              <a:solidFill>
                <a:srgbClr val="739600"/>
              </a:solidFill>
              <a:latin typeface="Arial" charset="0"/>
              <a:cs typeface="Arial" charset="0"/>
            </a:endParaRP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Title 1"/>
          <p:cNvSpPr>
            <a:spLocks noGrp="1"/>
          </p:cNvSpPr>
          <p:nvPr>
            <p:ph type="title"/>
          </p:nvPr>
        </p:nvSpPr>
        <p:spPr/>
        <p:txBody>
          <a:bodyPr/>
          <a:lstStyle/>
          <a:p>
            <a:r>
              <a:rPr lang="en-US" smtClean="0">
                <a:latin typeface="Arial" charset="0"/>
                <a:cs typeface="Arial" charset="0"/>
              </a:rPr>
              <a:t>Module 2: State A / Green County</a:t>
            </a:r>
          </a:p>
        </p:txBody>
      </p:sp>
      <p:sp>
        <p:nvSpPr>
          <p:cNvPr id="115714" name="Content Placeholder 2"/>
          <p:cNvSpPr>
            <a:spLocks noGrp="1"/>
          </p:cNvSpPr>
          <p:nvPr>
            <p:ph idx="1"/>
          </p:nvPr>
        </p:nvSpPr>
        <p:spPr/>
        <p:txBody>
          <a:bodyPr/>
          <a:lstStyle/>
          <a:p>
            <a:pPr marL="342900" lvl="1" indent="-342900"/>
            <a:r>
              <a:rPr lang="en-US" sz="2600" smtClean="0">
                <a:latin typeface="Arial" charset="0"/>
                <a:cs typeface="Arial" charset="0"/>
              </a:rPr>
              <a:t>Hypothesis generation (May 21-24)</a:t>
            </a:r>
          </a:p>
          <a:p>
            <a:pPr marL="742950" lvl="2" indent="-342900">
              <a:buFont typeface="Wingdings" pitchFamily="2" charset="2"/>
              <a:buChar char="§"/>
            </a:pPr>
            <a:r>
              <a:rPr lang="en-US" sz="2200" smtClean="0">
                <a:latin typeface="Arial" charset="0"/>
                <a:cs typeface="Arial" charset="0"/>
              </a:rPr>
              <a:t>No commonalities on off-campus meals</a:t>
            </a:r>
          </a:p>
          <a:p>
            <a:pPr marL="742950" lvl="2" indent="-342900">
              <a:buFont typeface="Wingdings" pitchFamily="2" charset="2"/>
              <a:buChar char="§"/>
            </a:pPr>
            <a:r>
              <a:rPr lang="en-US" sz="2200" smtClean="0">
                <a:latin typeface="Arial" charset="0"/>
                <a:cs typeface="Arial" charset="0"/>
              </a:rPr>
              <a:t>Dining hall commonalities are:</a:t>
            </a:r>
          </a:p>
          <a:p>
            <a:pPr marL="1200150" lvl="3" indent="-342900"/>
            <a:r>
              <a:rPr lang="en-US" sz="2000" smtClean="0">
                <a:latin typeface="Arial" charset="0"/>
                <a:cs typeface="Arial" charset="0"/>
              </a:rPr>
              <a:t>Visits to the self-service salad bar (lettuce, onions, green peppers, mushrooms, shredded cheddar cheese, Italian dressing, French dressing)</a:t>
            </a:r>
          </a:p>
          <a:p>
            <a:pPr marL="1200150" lvl="3" indent="-342900"/>
            <a:r>
              <a:rPr lang="en-US" sz="2000" smtClean="0">
                <a:latin typeface="Arial" charset="0"/>
                <a:cs typeface="Arial" charset="0"/>
              </a:rPr>
              <a:t>Chicken enchilada dinners with chicken and cheese enchiladas topped with green chili salsa, rice and chips</a:t>
            </a:r>
          </a:p>
          <a:p>
            <a:pPr marL="1200150" lvl="3" indent="-342900"/>
            <a:r>
              <a:rPr lang="en-US" sz="2000" smtClean="0">
                <a:latin typeface="Arial" charset="0"/>
                <a:cs typeface="Arial" charset="0"/>
              </a:rPr>
              <a:t>Scrambled eggs</a:t>
            </a:r>
          </a:p>
          <a:p>
            <a:pPr marL="1200150" lvl="3" indent="-342900"/>
            <a:r>
              <a:rPr lang="en-US" sz="2000" smtClean="0">
                <a:latin typeface="Arial" charset="0"/>
                <a:cs typeface="Arial" charset="0"/>
              </a:rPr>
              <a:t>Roast beef sandwiches (roast beef, lettuce and horseradish sauce)</a:t>
            </a:r>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Title 1"/>
          <p:cNvSpPr>
            <a:spLocks noGrp="1"/>
          </p:cNvSpPr>
          <p:nvPr>
            <p:ph type="title"/>
          </p:nvPr>
        </p:nvSpPr>
        <p:spPr/>
        <p:txBody>
          <a:bodyPr/>
          <a:lstStyle/>
          <a:p>
            <a:r>
              <a:rPr lang="en-US" smtClean="0">
                <a:latin typeface="Arial" charset="0"/>
                <a:cs typeface="Arial" charset="0"/>
              </a:rPr>
              <a:t>Module 2: State A/Green County</a:t>
            </a:r>
          </a:p>
        </p:txBody>
      </p:sp>
      <p:sp>
        <p:nvSpPr>
          <p:cNvPr id="116738" name="Content Placeholder 2"/>
          <p:cNvSpPr>
            <a:spLocks noGrp="1"/>
          </p:cNvSpPr>
          <p:nvPr>
            <p:ph idx="1"/>
          </p:nvPr>
        </p:nvSpPr>
        <p:spPr/>
        <p:txBody>
          <a:bodyPr/>
          <a:lstStyle/>
          <a:p>
            <a:r>
              <a:rPr lang="en-US" smtClean="0">
                <a:latin typeface="Arial" charset="0"/>
                <a:cs typeface="Arial" charset="0"/>
              </a:rPr>
              <a:t>Students continue to go to </a:t>
            </a:r>
            <a:br>
              <a:rPr lang="en-US" smtClean="0">
                <a:latin typeface="Arial" charset="0"/>
                <a:cs typeface="Arial" charset="0"/>
              </a:rPr>
            </a:br>
            <a:r>
              <a:rPr lang="en-US" smtClean="0">
                <a:latin typeface="Arial" charset="0"/>
                <a:cs typeface="Arial" charset="0"/>
              </a:rPr>
              <a:t>infirmary with GI symptoms </a:t>
            </a:r>
            <a:br>
              <a:rPr lang="en-US" smtClean="0">
                <a:latin typeface="Arial" charset="0"/>
                <a:cs typeface="Arial" charset="0"/>
              </a:rPr>
            </a:br>
            <a:r>
              <a:rPr lang="en-US" smtClean="0">
                <a:latin typeface="Arial" charset="0"/>
                <a:cs typeface="Arial" charset="0"/>
              </a:rPr>
              <a:t>(May 21-23)</a:t>
            </a:r>
          </a:p>
          <a:p>
            <a:pPr lvl="1"/>
            <a:r>
              <a:rPr lang="en-US" smtClean="0">
                <a:latin typeface="Arial" charset="0"/>
                <a:cs typeface="Arial" charset="0"/>
              </a:rPr>
              <a:t>Samples taken</a:t>
            </a:r>
          </a:p>
          <a:p>
            <a:r>
              <a:rPr lang="en-US" smtClean="0">
                <a:latin typeface="Arial" charset="0"/>
                <a:cs typeface="Arial" charset="0"/>
              </a:rPr>
              <a:t>Sample Analysis</a:t>
            </a:r>
          </a:p>
          <a:p>
            <a:pPr lvl="1"/>
            <a:r>
              <a:rPr lang="en-US" smtClean="0">
                <a:latin typeface="Arial" charset="0"/>
                <a:cs typeface="Arial" charset="0"/>
              </a:rPr>
              <a:t>Several of samples tested positive for </a:t>
            </a:r>
            <a:r>
              <a:rPr lang="en-US" i="1" smtClean="0">
                <a:latin typeface="Arial" charset="0"/>
                <a:cs typeface="Arial" charset="0"/>
              </a:rPr>
              <a:t>Salmonella</a:t>
            </a:r>
            <a:r>
              <a:rPr lang="en-US" smtClean="0">
                <a:latin typeface="Arial" charset="0"/>
                <a:cs typeface="Arial" charset="0"/>
              </a:rPr>
              <a:t> on May 22 and sent to state for further analysis</a:t>
            </a:r>
          </a:p>
          <a:p>
            <a:r>
              <a:rPr lang="en-US" smtClean="0">
                <a:latin typeface="Arial" charset="0"/>
                <a:cs typeface="Arial" charset="0"/>
              </a:rPr>
              <a:t>ABC College Foodservice Director begins an internal investigation, review of food safety practices</a:t>
            </a:r>
          </a:p>
          <a:p>
            <a:pPr lvl="1"/>
            <a:r>
              <a:rPr lang="en-US" smtClean="0">
                <a:latin typeface="Arial" charset="0"/>
                <a:cs typeface="Arial" charset="0"/>
              </a:rPr>
              <a:t>Notes chicken enchilada dinner special was new menu item with limited timeline</a:t>
            </a:r>
          </a:p>
        </p:txBody>
      </p:sp>
      <p:pic>
        <p:nvPicPr>
          <p:cNvPr id="116739" name="Picture 3" descr="C:\Documents and Settings\azychowski\Local Settings\Temporary Internet Files\Content.IE5\AXWSOHK7\MC900359007[1].wmf"/>
          <p:cNvPicPr>
            <a:picLocks noChangeAspect="1" noChangeArrowheads="1"/>
          </p:cNvPicPr>
          <p:nvPr/>
        </p:nvPicPr>
        <p:blipFill>
          <a:blip r:embed="rId2"/>
          <a:srcRect/>
          <a:stretch>
            <a:fillRect/>
          </a:stretch>
        </p:blipFill>
        <p:spPr bwMode="auto">
          <a:xfrm>
            <a:off x="5867400" y="1447800"/>
            <a:ext cx="2630488" cy="1828800"/>
          </a:xfrm>
          <a:prstGeom prst="rect">
            <a:avLst/>
          </a:prstGeom>
          <a:noFill/>
          <a:ln w="9525">
            <a:noFill/>
            <a:miter lim="800000"/>
            <a:headEnd/>
            <a:tailEnd/>
          </a:ln>
        </p:spPr>
      </p:pic>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Title 1"/>
          <p:cNvSpPr>
            <a:spLocks noGrp="1"/>
          </p:cNvSpPr>
          <p:nvPr>
            <p:ph type="title"/>
          </p:nvPr>
        </p:nvSpPr>
        <p:spPr/>
        <p:txBody>
          <a:bodyPr/>
          <a:lstStyle/>
          <a:p>
            <a:r>
              <a:rPr lang="en-US" smtClean="0">
                <a:solidFill>
                  <a:srgbClr val="FFFFFF"/>
                </a:solidFill>
                <a:latin typeface="Arial" charset="0"/>
                <a:cs typeface="Arial" charset="0"/>
              </a:rPr>
              <a:t>Module 2: State A/Green County</a:t>
            </a:r>
            <a:endParaRPr lang="en-US" smtClean="0">
              <a:latin typeface="Arial" charset="0"/>
              <a:cs typeface="Arial" charset="0"/>
            </a:endParaRPr>
          </a:p>
        </p:txBody>
      </p:sp>
      <p:sp>
        <p:nvSpPr>
          <p:cNvPr id="117762" name="Content Placeholder 2"/>
          <p:cNvSpPr>
            <a:spLocks noGrp="1"/>
          </p:cNvSpPr>
          <p:nvPr>
            <p:ph idx="1"/>
          </p:nvPr>
        </p:nvSpPr>
        <p:spPr/>
        <p:txBody>
          <a:bodyPr/>
          <a:lstStyle/>
          <a:p>
            <a:r>
              <a:rPr lang="en-US" smtClean="0">
                <a:latin typeface="Arial" charset="0"/>
                <a:cs typeface="Arial" charset="0"/>
              </a:rPr>
              <a:t>Notice issued campus wide to students about illnesses</a:t>
            </a:r>
          </a:p>
          <a:p>
            <a:r>
              <a:rPr lang="en-US" smtClean="0">
                <a:latin typeface="Arial" charset="0"/>
                <a:cs typeface="Arial" charset="0"/>
              </a:rPr>
              <a:t>County Health Officer and College Administrator issue a press statement after radio stations pick up the illnesses from the school newspaper.</a:t>
            </a:r>
          </a:p>
          <a:p>
            <a:r>
              <a:rPr lang="en-US" smtClean="0">
                <a:latin typeface="Arial" charset="0"/>
                <a:cs typeface="Arial" charset="0"/>
              </a:rPr>
              <a:t>On May 24, environmental health sanitarians plan investigation of ABC College cafeteria</a:t>
            </a:r>
          </a:p>
          <a:p>
            <a:pPr marL="228600" lvl="1" indent="0">
              <a:buFont typeface="Wingdings" pitchFamily="2" charset="2"/>
              <a:buNone/>
            </a:pPr>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Title 1"/>
          <p:cNvSpPr>
            <a:spLocks noGrp="1"/>
          </p:cNvSpPr>
          <p:nvPr>
            <p:ph type="title"/>
          </p:nvPr>
        </p:nvSpPr>
        <p:spPr/>
        <p:txBody>
          <a:bodyPr/>
          <a:lstStyle/>
          <a:p>
            <a:r>
              <a:rPr lang="en-US" smtClean="0">
                <a:latin typeface="Arial" charset="0"/>
                <a:cs typeface="Arial" charset="0"/>
              </a:rPr>
              <a:t>Module 2: State B / Madison County</a:t>
            </a:r>
          </a:p>
        </p:txBody>
      </p:sp>
      <p:sp>
        <p:nvSpPr>
          <p:cNvPr id="118786" name="Content Placeholder 2"/>
          <p:cNvSpPr>
            <a:spLocks noGrp="1"/>
          </p:cNvSpPr>
          <p:nvPr>
            <p:ph idx="1"/>
          </p:nvPr>
        </p:nvSpPr>
        <p:spPr/>
        <p:txBody>
          <a:bodyPr/>
          <a:lstStyle/>
          <a:p>
            <a:r>
              <a:rPr lang="en-US" smtClean="0">
                <a:latin typeface="Arial" charset="0"/>
                <a:cs typeface="Arial" charset="0"/>
              </a:rPr>
              <a:t>Sample Analysis</a:t>
            </a:r>
          </a:p>
          <a:p>
            <a:pPr lvl="1"/>
            <a:r>
              <a:rPr lang="en-US" smtClean="0">
                <a:latin typeface="Arial" charset="0"/>
                <a:cs typeface="Arial" charset="0"/>
              </a:rPr>
              <a:t>89% of samples are identified as </a:t>
            </a:r>
            <a:r>
              <a:rPr lang="en-US" i="1" smtClean="0">
                <a:latin typeface="Arial" charset="0"/>
                <a:cs typeface="Arial" charset="0"/>
              </a:rPr>
              <a:t>Salmonella</a:t>
            </a:r>
            <a:r>
              <a:rPr lang="en-US" smtClean="0">
                <a:latin typeface="Arial" charset="0"/>
                <a:cs typeface="Arial" charset="0"/>
              </a:rPr>
              <a:t> serogroup C2</a:t>
            </a:r>
          </a:p>
          <a:p>
            <a:pPr lvl="2">
              <a:buFont typeface="Arial" charset="0"/>
              <a:buChar char="–"/>
            </a:pPr>
            <a:r>
              <a:rPr lang="en-US" sz="2000" smtClean="0">
                <a:latin typeface="Arial" charset="0"/>
                <a:cs typeface="Arial" charset="0"/>
              </a:rPr>
              <a:t>This is not a common serogroup in this county</a:t>
            </a:r>
          </a:p>
          <a:p>
            <a:pPr lvl="1"/>
            <a:r>
              <a:rPr lang="en-US" smtClean="0">
                <a:latin typeface="Arial" charset="0"/>
                <a:cs typeface="Arial" charset="0"/>
              </a:rPr>
              <a:t>Other branches of the private lab also see similarly high levels</a:t>
            </a:r>
          </a:p>
          <a:p>
            <a:pPr lvl="1"/>
            <a:r>
              <a:rPr lang="en-US" smtClean="0">
                <a:latin typeface="Arial" charset="0"/>
                <a:cs typeface="Arial" charset="0"/>
              </a:rPr>
              <a:t>State public health laboratory informed</a:t>
            </a:r>
          </a:p>
          <a:p>
            <a:pPr lvl="1"/>
            <a:r>
              <a:rPr lang="en-US" smtClean="0">
                <a:latin typeface="Arial" charset="0"/>
                <a:cs typeface="Arial" charset="0"/>
              </a:rPr>
              <a:t>State epidemiologist also alerted of possible outbreak</a:t>
            </a:r>
          </a:p>
          <a:p>
            <a:pPr lvl="2">
              <a:buFont typeface="Arial" charset="0"/>
              <a:buChar char="–"/>
            </a:pPr>
            <a:r>
              <a:rPr lang="en-US" sz="2000" smtClean="0">
                <a:latin typeface="Arial" charset="0"/>
                <a:cs typeface="Arial" charset="0"/>
              </a:rPr>
              <a:t>Prioritize DNA fingerprinting of samples currently in-house</a:t>
            </a:r>
          </a:p>
          <a:p>
            <a:pPr lvl="1"/>
            <a:r>
              <a:rPr lang="en-US" smtClean="0">
                <a:latin typeface="Arial" charset="0"/>
                <a:cs typeface="Arial" charset="0"/>
              </a:rPr>
              <a:t>Local health districts notified</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Title 1"/>
          <p:cNvSpPr>
            <a:spLocks noGrp="1"/>
          </p:cNvSpPr>
          <p:nvPr>
            <p:ph type="title"/>
          </p:nvPr>
        </p:nvSpPr>
        <p:spPr/>
        <p:txBody>
          <a:bodyPr/>
          <a:lstStyle/>
          <a:p>
            <a:r>
              <a:rPr lang="en-US" smtClean="0">
                <a:latin typeface="Arial" charset="0"/>
                <a:cs typeface="Arial" charset="0"/>
              </a:rPr>
              <a:t>Summary of Developments</a:t>
            </a:r>
          </a:p>
        </p:txBody>
      </p:sp>
      <p:sp>
        <p:nvSpPr>
          <p:cNvPr id="119810" name="Content Placeholder 2"/>
          <p:cNvSpPr>
            <a:spLocks noGrp="1"/>
          </p:cNvSpPr>
          <p:nvPr>
            <p:ph idx="1"/>
          </p:nvPr>
        </p:nvSpPr>
        <p:spPr/>
        <p:txBody>
          <a:bodyPr/>
          <a:lstStyle/>
          <a:p>
            <a:r>
              <a:rPr lang="en-US" sz="2200" smtClean="0">
                <a:latin typeface="Arial" charset="0"/>
                <a:cs typeface="Arial" charset="0"/>
              </a:rPr>
              <a:t>Analysis of little leaguers and other Wala County victims hypothesis generating interviews points to Restaurant Chain A. Restaurant Chain A is contacted</a:t>
            </a:r>
          </a:p>
          <a:p>
            <a:endParaRPr lang="en-US" sz="2200" smtClean="0">
              <a:latin typeface="Arial" charset="0"/>
              <a:cs typeface="Arial" charset="0"/>
            </a:endParaRPr>
          </a:p>
          <a:p>
            <a:r>
              <a:rPr lang="en-US" sz="2200" smtClean="0">
                <a:latin typeface="Arial" charset="0"/>
                <a:cs typeface="Arial" charset="0"/>
              </a:rPr>
              <a:t>Doctor in Wala County contacts health department after seeing spike in patients with Salmonellosis</a:t>
            </a:r>
          </a:p>
          <a:p>
            <a:endParaRPr lang="en-US" sz="2200" smtClean="0">
              <a:latin typeface="Arial" charset="0"/>
              <a:cs typeface="Arial" charset="0"/>
            </a:endParaRPr>
          </a:p>
          <a:p>
            <a:r>
              <a:rPr lang="en-US" sz="2200" smtClean="0">
                <a:latin typeface="Arial" charset="0"/>
                <a:cs typeface="Arial" charset="0"/>
              </a:rPr>
              <a:t>Hypothesis generating interviews of college students in Green County begins. Cafeteria food suspect</a:t>
            </a:r>
          </a:p>
          <a:p>
            <a:endParaRPr lang="en-US" sz="2200" smtClean="0">
              <a:latin typeface="Arial" charset="0"/>
              <a:cs typeface="Arial" charset="0"/>
            </a:endParaRPr>
          </a:p>
          <a:p>
            <a:r>
              <a:rPr lang="en-US" sz="2200" smtClean="0">
                <a:latin typeface="Arial" charset="0"/>
                <a:cs typeface="Arial" charset="0"/>
              </a:rPr>
              <a:t>Private lab in Madison County (State B) notes the unusual increase in </a:t>
            </a:r>
            <a:r>
              <a:rPr lang="en-US" sz="2200" i="1" smtClean="0">
                <a:latin typeface="Arial" charset="0"/>
                <a:cs typeface="Arial" charset="0"/>
              </a:rPr>
              <a:t>Salmonella</a:t>
            </a:r>
            <a:r>
              <a:rPr lang="en-US" sz="2200" smtClean="0">
                <a:latin typeface="Arial" charset="0"/>
                <a:cs typeface="Arial" charset="0"/>
              </a:rPr>
              <a:t> of the same serogroup (C2) and contacts the state lab</a:t>
            </a:r>
          </a:p>
        </p:txBody>
      </p:sp>
      <p:sp>
        <p:nvSpPr>
          <p:cNvPr id="119811" name="Footer Placeholder 3"/>
          <p:cNvSpPr>
            <a:spLocks noGrp="1"/>
          </p:cNvSpPr>
          <p:nvPr>
            <p:ph type="ftr" sz="quarter" idx="10"/>
          </p:nvPr>
        </p:nvSpPr>
        <p:spPr bwMode="auto">
          <a:noFill/>
          <a:ln>
            <a:miter lim="800000"/>
            <a:headEnd/>
            <a:tailEnd/>
          </a:ln>
        </p:spPr>
        <p:txBody>
          <a:bodyPr wrap="square" numCol="1" anchorCtr="0" compatLnSpc="1">
            <a:prstTxWarp prst="textNoShape">
              <a:avLst/>
            </a:prstTxWarp>
          </a:bodyPr>
          <a:lstStyle/>
          <a:p>
            <a:r>
              <a:rPr lang="en-US" smtClean="0">
                <a:solidFill>
                  <a:srgbClr val="898989"/>
                </a:solidFill>
              </a:rPr>
              <a:t>FOR EXERCISE PURPOSES ONLY</a:t>
            </a:r>
          </a:p>
          <a:p>
            <a:endParaRPr lang="en-US" smtClean="0">
              <a:solidFill>
                <a:srgbClr val="898989"/>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2"/>
          <p:cNvSpPr>
            <a:spLocks noGrp="1" noChangeArrowheads="1"/>
          </p:cNvSpPr>
          <p:nvPr>
            <p:ph type="title"/>
          </p:nvPr>
        </p:nvSpPr>
        <p:spPr/>
        <p:txBody>
          <a:bodyPr/>
          <a:lstStyle/>
          <a:p>
            <a:pPr eaLnBrk="1" hangingPunct="1"/>
            <a:r>
              <a:rPr lang="en-US" smtClean="0">
                <a:latin typeface="Arial" charset="0"/>
                <a:cs typeface="Arial" charset="0"/>
              </a:rPr>
              <a:t>Table Activity Session</a:t>
            </a:r>
          </a:p>
        </p:txBody>
      </p:sp>
      <p:sp>
        <p:nvSpPr>
          <p:cNvPr id="120834" name="Rectangle 3"/>
          <p:cNvSpPr>
            <a:spLocks noGrp="1" noChangeArrowheads="1"/>
          </p:cNvSpPr>
          <p:nvPr>
            <p:ph idx="1"/>
          </p:nvPr>
        </p:nvSpPr>
        <p:spPr/>
        <p:txBody>
          <a:bodyPr/>
          <a:lstStyle/>
          <a:p>
            <a:pPr marL="685800" lvl="1" indent="-457200" eaLnBrk="1" hangingPunct="1">
              <a:buFont typeface="Calibri" pitchFamily="34" charset="0"/>
              <a:buAutoNum type="arabicPeriod"/>
            </a:pPr>
            <a:r>
              <a:rPr lang="en-US" sz="2600" smtClean="0">
                <a:latin typeface="Arial" charset="0"/>
                <a:cs typeface="Arial" charset="0"/>
              </a:rPr>
              <a:t>Consider the developments while answering assigned questions</a:t>
            </a:r>
          </a:p>
          <a:p>
            <a:pPr marL="685800" lvl="1" indent="-457200" eaLnBrk="1" hangingPunct="1">
              <a:buFont typeface="Calibri" pitchFamily="34" charset="0"/>
              <a:buAutoNum type="arabicPeriod"/>
            </a:pPr>
            <a:r>
              <a:rPr lang="en-US" sz="2600" smtClean="0">
                <a:latin typeface="Arial" charset="0"/>
                <a:cs typeface="Arial" charset="0"/>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600" smtClean="0">
                <a:latin typeface="Arial" charset="0"/>
                <a:cs typeface="Arial" charset="0"/>
              </a:rPr>
              <a:t>Record any unanswered assigned questions or participant questions</a:t>
            </a:r>
          </a:p>
        </p:txBody>
      </p:sp>
      <p:sp>
        <p:nvSpPr>
          <p:cNvPr id="120835" name="Footer Placeholder 3"/>
          <p:cNvSpPr>
            <a:spLocks noGrp="1"/>
          </p:cNvSpPr>
          <p:nvPr>
            <p:ph type="ftr" sz="quarter" idx="10"/>
          </p:nvPr>
        </p:nvSpPr>
        <p:spPr bwMode="auto">
          <a:noFill/>
          <a:ln>
            <a:miter lim="800000"/>
            <a:headEnd/>
            <a:tailEnd/>
          </a:ln>
        </p:spPr>
        <p:txBody>
          <a:bodyPr wrap="square" numCol="1" anchorCtr="0" compatLnSpc="1">
            <a:prstTxWarp prst="textNoShape">
              <a:avLst/>
            </a:prstTxWarp>
          </a:bodyPr>
          <a:lstStyle/>
          <a:p>
            <a:r>
              <a:rPr lang="en-US" smtClean="0">
                <a:solidFill>
                  <a:srgbClr val="898989"/>
                </a:solidFill>
              </a:rPr>
              <a:t>FOR EXERCISE PURPOSES ONLY</a:t>
            </a:r>
          </a:p>
          <a:p>
            <a:endParaRPr lang="en-US" smtClean="0">
              <a:solidFill>
                <a:srgbClr val="898989"/>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Grp="1" noChangeArrowheads="1"/>
          </p:cNvSpPr>
          <p:nvPr>
            <p:ph type="title"/>
          </p:nvPr>
        </p:nvSpPr>
        <p:spPr/>
        <p:txBody>
          <a:bodyPr/>
          <a:lstStyle/>
          <a:p>
            <a:pPr eaLnBrk="1" hangingPunct="1"/>
            <a:r>
              <a:rPr lang="en-US" smtClean="0">
                <a:latin typeface="Arial" charset="0"/>
                <a:cs typeface="Arial" charset="0"/>
              </a:rPr>
              <a:t>Break Out Session</a:t>
            </a:r>
          </a:p>
        </p:txBody>
      </p:sp>
      <p:sp>
        <p:nvSpPr>
          <p:cNvPr id="121858" name="TextBox 2"/>
          <p:cNvSpPr txBox="1">
            <a:spLocks noChangeArrowheads="1"/>
          </p:cNvSpPr>
          <p:nvPr/>
        </p:nvSpPr>
        <p:spPr bwMode="auto">
          <a:xfrm>
            <a:off x="1371600" y="2590800"/>
            <a:ext cx="6172200" cy="1384300"/>
          </a:xfrm>
          <a:prstGeom prst="rect">
            <a:avLst/>
          </a:prstGeom>
          <a:noFill/>
          <a:ln w="9525">
            <a:noFill/>
            <a:miter lim="800000"/>
            <a:headEnd/>
            <a:tailEnd/>
          </a:ln>
        </p:spPr>
        <p:txBody>
          <a:bodyPr>
            <a:spAutoFit/>
          </a:bodyPr>
          <a:lstStyle/>
          <a:p>
            <a:pPr algn="ctr"/>
            <a:r>
              <a:rPr lang="en-US" sz="2800">
                <a:solidFill>
                  <a:srgbClr val="739600"/>
                </a:solidFill>
              </a:rPr>
              <a:t>30 Minutes to discuss questions</a:t>
            </a:r>
          </a:p>
          <a:p>
            <a:pPr algn="ctr"/>
            <a:endParaRPr lang="en-US" sz="2800">
              <a:solidFill>
                <a:srgbClr val="739600"/>
              </a:solidFill>
            </a:endParaRPr>
          </a:p>
          <a:p>
            <a:pPr algn="ctr"/>
            <a:r>
              <a:rPr lang="en-US" sz="2800">
                <a:solidFill>
                  <a:srgbClr val="739600"/>
                </a:solidFill>
              </a:rPr>
              <a:t>60 Minutes for all groups to report out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2"/>
          <p:cNvSpPr>
            <a:spLocks noGrp="1" noChangeArrowheads="1"/>
          </p:cNvSpPr>
          <p:nvPr>
            <p:ph type="title"/>
          </p:nvPr>
        </p:nvSpPr>
        <p:spPr/>
        <p:txBody>
          <a:bodyPr/>
          <a:lstStyle/>
          <a:p>
            <a:pPr eaLnBrk="1" hangingPunct="1"/>
            <a:r>
              <a:rPr lang="en-US" smtClean="0">
                <a:latin typeface="Arial" charset="0"/>
                <a:cs typeface="Arial" charset="0"/>
              </a:rPr>
              <a:t>Break / Lunch</a:t>
            </a:r>
          </a:p>
        </p:txBody>
      </p:sp>
      <p:sp>
        <p:nvSpPr>
          <p:cNvPr id="122882" name="Rectangle 3"/>
          <p:cNvSpPr>
            <a:spLocks noGrp="1" noChangeArrowheads="1"/>
          </p:cNvSpPr>
          <p:nvPr>
            <p:ph idx="1"/>
          </p:nvPr>
        </p:nvSpPr>
        <p:spPr>
          <a:xfrm>
            <a:off x="457200" y="2895600"/>
            <a:ext cx="8229600" cy="3230563"/>
          </a:xfrm>
        </p:spPr>
        <p:txBody>
          <a:bodyPr/>
          <a:lstStyle/>
          <a:p>
            <a:pPr algn="ctr">
              <a:buFont typeface="Wingdings" pitchFamily="2" charset="2"/>
              <a:buNone/>
            </a:pPr>
            <a:r>
              <a:rPr lang="en-US" sz="2800" smtClean="0">
                <a:solidFill>
                  <a:srgbClr val="739600"/>
                </a:solidFill>
                <a:latin typeface="Arial" charset="0"/>
                <a:cs typeface="Arial" charset="0"/>
              </a:rPr>
              <a:t>30 Minutes</a:t>
            </a:r>
            <a:endParaRPr lang="en-US" sz="2800" smtClean="0">
              <a:latin typeface="Arial" charset="0"/>
              <a:cs typeface="Arial" charset="0"/>
            </a:endParaRPr>
          </a:p>
          <a:p>
            <a:pPr eaLnBrk="1" hangingPunct="1">
              <a:buFontTx/>
              <a:buNone/>
            </a:pPr>
            <a:endParaRPr lang="en-US" sz="2800" smtClean="0">
              <a:latin typeface="Arial" charset="0"/>
              <a:cs typeface="Arial"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2"/>
          <p:cNvSpPr>
            <a:spLocks noGrp="1" noChangeArrowheads="1"/>
          </p:cNvSpPr>
          <p:nvPr>
            <p:ph type="title"/>
          </p:nvPr>
        </p:nvSpPr>
        <p:spPr/>
        <p:txBody>
          <a:bodyPr/>
          <a:lstStyle/>
          <a:p>
            <a:pPr eaLnBrk="1" hangingPunct="1"/>
            <a:r>
              <a:rPr lang="en-US" smtClean="0">
                <a:latin typeface="Arial" charset="0"/>
                <a:cs typeface="Arial" charset="0"/>
              </a:rPr>
              <a:t>Module 3: Foodservice Investigation</a:t>
            </a:r>
          </a:p>
        </p:txBody>
      </p:sp>
      <p:sp>
        <p:nvSpPr>
          <p:cNvPr id="123906" name="Rectangle 3"/>
          <p:cNvSpPr>
            <a:spLocks noGrp="1" noChangeArrowheads="1"/>
          </p:cNvSpPr>
          <p:nvPr>
            <p:ph idx="1"/>
          </p:nvPr>
        </p:nvSpPr>
        <p:spPr/>
        <p:txBody>
          <a:bodyPr/>
          <a:lstStyle/>
          <a:p>
            <a:r>
              <a:rPr lang="en-US" smtClean="0">
                <a:latin typeface="Arial" charset="0"/>
                <a:cs typeface="Arial" charset="0"/>
              </a:rPr>
              <a:t>Presentation of Scenario – 10 min</a:t>
            </a:r>
            <a:br>
              <a:rPr lang="en-US" smtClean="0">
                <a:latin typeface="Arial" charset="0"/>
                <a:cs typeface="Arial" charset="0"/>
              </a:rPr>
            </a:br>
            <a:endParaRPr lang="en-US" sz="2800" smtClean="0">
              <a:latin typeface="Arial" charset="0"/>
              <a:cs typeface="Arial" charset="0"/>
            </a:endParaRPr>
          </a:p>
          <a:p>
            <a:r>
              <a:rPr lang="en-US" smtClean="0">
                <a:latin typeface="Arial" charset="0"/>
                <a:cs typeface="Arial" charset="0"/>
              </a:rPr>
              <a:t>Work Session (in breakout groups)</a:t>
            </a:r>
          </a:p>
          <a:p>
            <a:pPr lvl="1"/>
            <a:r>
              <a:rPr lang="en-US" smtClean="0">
                <a:latin typeface="Arial" charset="0"/>
                <a:cs typeface="Arial" charset="0"/>
              </a:rPr>
              <a:t>Answering Questions – 30 min  </a:t>
            </a:r>
            <a:r>
              <a:rPr lang="en-US" sz="2400" smtClean="0">
                <a:latin typeface="Arial" charset="0"/>
                <a:cs typeface="Arial" charset="0"/>
              </a:rPr>
              <a:t/>
            </a:r>
            <a:br>
              <a:rPr lang="en-US" sz="2400" smtClean="0">
                <a:latin typeface="Arial" charset="0"/>
                <a:cs typeface="Arial" charset="0"/>
              </a:rPr>
            </a:br>
            <a:endParaRPr lang="en-US" sz="2400" smtClean="0">
              <a:latin typeface="Arial" charset="0"/>
              <a:cs typeface="Arial" charset="0"/>
            </a:endParaRPr>
          </a:p>
          <a:p>
            <a:r>
              <a:rPr lang="en-US" smtClean="0">
                <a:latin typeface="Arial" charset="0"/>
                <a:cs typeface="Arial" charset="0"/>
              </a:rPr>
              <a:t>Module Debrief (whole group) – 60 min</a:t>
            </a:r>
          </a:p>
        </p:txBody>
      </p:sp>
      <p:sp>
        <p:nvSpPr>
          <p:cNvPr id="123907" name="Footer Placeholder 3"/>
          <p:cNvSpPr>
            <a:spLocks noGrp="1"/>
          </p:cNvSpPr>
          <p:nvPr>
            <p:ph type="ftr" sz="quarter" idx="10"/>
          </p:nvPr>
        </p:nvSpPr>
        <p:spPr bwMode="auto">
          <a:noFill/>
          <a:ln>
            <a:miter lim="800000"/>
            <a:headEnd/>
            <a:tailEnd/>
          </a:ln>
        </p:spPr>
        <p:txBody>
          <a:bodyPr wrap="square" numCol="1" anchorCtr="0" compatLnSpc="1">
            <a:prstTxWarp prst="textNoShape">
              <a:avLst/>
            </a:prstTxWarp>
          </a:bodyPr>
          <a:lstStyle/>
          <a:p>
            <a:r>
              <a:rPr lang="en-US" smtClean="0">
                <a:solidFill>
                  <a:srgbClr val="898989"/>
                </a:solidFill>
              </a:rPr>
              <a:t>FOR EXERCISE PURPOSES ONLY</a:t>
            </a:r>
          </a:p>
          <a:p>
            <a:endParaRPr lang="en-US" smtClean="0">
              <a:solidFill>
                <a:srgbClr val="898989"/>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Title 1"/>
          <p:cNvSpPr>
            <a:spLocks noGrp="1"/>
          </p:cNvSpPr>
          <p:nvPr>
            <p:ph type="title"/>
          </p:nvPr>
        </p:nvSpPr>
        <p:spPr/>
        <p:txBody>
          <a:bodyPr/>
          <a:lstStyle/>
          <a:p>
            <a:r>
              <a:rPr lang="en-US" smtClean="0">
                <a:latin typeface="Arial" charset="0"/>
                <a:cs typeface="Arial" charset="0"/>
              </a:rPr>
              <a:t>Module 3: State A / Wala County</a:t>
            </a:r>
          </a:p>
        </p:txBody>
      </p:sp>
      <p:sp>
        <p:nvSpPr>
          <p:cNvPr id="124930" name="Content Placeholder 2"/>
          <p:cNvSpPr>
            <a:spLocks noGrp="1"/>
          </p:cNvSpPr>
          <p:nvPr>
            <p:ph idx="1"/>
          </p:nvPr>
        </p:nvSpPr>
        <p:spPr/>
        <p:txBody>
          <a:bodyPr/>
          <a:lstStyle/>
          <a:p>
            <a:r>
              <a:rPr lang="en-US" smtClean="0">
                <a:latin typeface="Arial" charset="0"/>
                <a:cs typeface="Arial" charset="0"/>
              </a:rPr>
              <a:t>Restaurant Chain A investigation (May 25)</a:t>
            </a:r>
          </a:p>
          <a:p>
            <a:pPr lvl="1"/>
            <a:r>
              <a:rPr lang="en-US" smtClean="0">
                <a:latin typeface="Arial" charset="0"/>
                <a:cs typeface="Arial" charset="0"/>
              </a:rPr>
              <a:t>Regional chain with 14 company-owned establishments in three states (States A, C and D)</a:t>
            </a:r>
          </a:p>
          <a:p>
            <a:pPr lvl="1"/>
            <a:r>
              <a:rPr lang="en-US" smtClean="0">
                <a:latin typeface="Arial" charset="0"/>
                <a:cs typeface="Arial" charset="0"/>
              </a:rPr>
              <a:t>Tex-Mex cuisine served in a quick-service format</a:t>
            </a:r>
          </a:p>
          <a:p>
            <a:pPr lvl="1"/>
            <a:r>
              <a:rPr lang="en-US" smtClean="0">
                <a:latin typeface="Arial" charset="0"/>
                <a:cs typeface="Arial" charset="0"/>
              </a:rPr>
              <a:t>Past records show minor deficiencies in last three years</a:t>
            </a:r>
          </a:p>
          <a:p>
            <a:pPr lvl="1"/>
            <a:r>
              <a:rPr lang="en-US" smtClean="0">
                <a:latin typeface="Arial" charset="0"/>
                <a:cs typeface="Arial" charset="0"/>
              </a:rPr>
              <a:t>Strong food safety practices</a:t>
            </a:r>
          </a:p>
          <a:p>
            <a:pPr lvl="1"/>
            <a:r>
              <a:rPr lang="en-US" smtClean="0">
                <a:latin typeface="Arial" charset="0"/>
                <a:cs typeface="Arial" charset="0"/>
              </a:rPr>
              <a:t>Good employee training program</a:t>
            </a:r>
          </a:p>
          <a:p>
            <a:pPr lvl="1"/>
            <a:r>
              <a:rPr lang="en-US" smtClean="0">
                <a:latin typeface="Arial" charset="0"/>
                <a:cs typeface="Arial" charset="0"/>
              </a:rPr>
              <a:t>Environmental health sanitarian speaks to manager about possible link to outbreak</a:t>
            </a:r>
          </a:p>
          <a:p>
            <a:pPr lvl="2">
              <a:buFont typeface="Arial" charset="0"/>
              <a:buChar char="–"/>
            </a:pPr>
            <a:r>
              <a:rPr lang="en-US" sz="2000" smtClean="0">
                <a:latin typeface="Arial" charset="0"/>
                <a:cs typeface="Arial" charset="0"/>
              </a:rPr>
              <a:t>Asks management for records, HACCP plans and other procedures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1"/>
          <p:cNvSpPr>
            <a:spLocks noGrp="1"/>
          </p:cNvSpPr>
          <p:nvPr>
            <p:ph type="title"/>
          </p:nvPr>
        </p:nvSpPr>
        <p:spPr/>
        <p:txBody>
          <a:bodyPr/>
          <a:lstStyle/>
          <a:p>
            <a:r>
              <a:rPr lang="en-US" smtClean="0">
                <a:latin typeface="Arial" charset="0"/>
                <a:cs typeface="Arial" charset="0"/>
              </a:rPr>
              <a:t>Introduction</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
        <p:nvSpPr>
          <p:cNvPr id="86019" name="Content Placeholder 2"/>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Goal</a:t>
            </a:r>
          </a:p>
          <a:p>
            <a:pPr lvl="1"/>
            <a:r>
              <a:rPr lang="en-US" sz="2600" smtClean="0">
                <a:latin typeface="Arial" charset="0"/>
                <a:cs typeface="Arial" charset="0"/>
              </a:rPr>
              <a:t>This tabletop exercise provides participants with an overview of what happens at the local, State and Federal levels during the accidental contamination of a food ingredient</a:t>
            </a:r>
          </a:p>
          <a:p>
            <a:pPr lvl="1"/>
            <a:r>
              <a:rPr lang="en-US" sz="2600" smtClean="0">
                <a:latin typeface="Arial" charset="0"/>
                <a:cs typeface="Arial" charset="0"/>
              </a:rPr>
              <a:t>Focus on the role that key personnel play in containing the problem and protecting consumers</a:t>
            </a:r>
          </a:p>
          <a:p>
            <a:pPr lvl="1"/>
            <a:endParaRPr lang="en-US" smtClean="0">
              <a:solidFill>
                <a:srgbClr val="739600"/>
              </a:solidFill>
              <a:latin typeface="Arial" charset="0"/>
              <a:cs typeface="Arial" charset="0"/>
            </a:endParaRPr>
          </a:p>
          <a:p>
            <a:endParaRPr lang="en-US" smtClean="0">
              <a:latin typeface="Arial" charset="0"/>
              <a:cs typeface="Arial"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Title 1"/>
          <p:cNvSpPr>
            <a:spLocks noGrp="1"/>
          </p:cNvSpPr>
          <p:nvPr>
            <p:ph type="title"/>
          </p:nvPr>
        </p:nvSpPr>
        <p:spPr/>
        <p:txBody>
          <a:bodyPr/>
          <a:lstStyle/>
          <a:p>
            <a:r>
              <a:rPr lang="en-US" smtClean="0">
                <a:solidFill>
                  <a:srgbClr val="FFFFFF"/>
                </a:solidFill>
                <a:latin typeface="Arial" charset="0"/>
                <a:cs typeface="Arial" charset="0"/>
              </a:rPr>
              <a:t>Module 3: State A / Wala County</a:t>
            </a:r>
            <a:endParaRPr lang="en-US" smtClean="0">
              <a:latin typeface="Arial" charset="0"/>
              <a:cs typeface="Arial" charset="0"/>
            </a:endParaRPr>
          </a:p>
        </p:txBody>
      </p:sp>
      <p:sp>
        <p:nvSpPr>
          <p:cNvPr id="125954" name="Content Placeholder 2"/>
          <p:cNvSpPr>
            <a:spLocks noGrp="1"/>
          </p:cNvSpPr>
          <p:nvPr>
            <p:ph idx="1"/>
          </p:nvPr>
        </p:nvSpPr>
        <p:spPr/>
        <p:txBody>
          <a:bodyPr/>
          <a:lstStyle/>
          <a:p>
            <a:r>
              <a:rPr lang="en-US" smtClean="0">
                <a:latin typeface="Arial" charset="0"/>
                <a:cs typeface="Arial" charset="0"/>
              </a:rPr>
              <a:t>Restaurant corporate management gathers data relative to:</a:t>
            </a:r>
          </a:p>
          <a:p>
            <a:pPr lvl="1"/>
            <a:r>
              <a:rPr lang="en-US" smtClean="0">
                <a:latin typeface="Arial" charset="0"/>
                <a:cs typeface="Arial" charset="0"/>
              </a:rPr>
              <a:t>Employee health and absenteeism</a:t>
            </a:r>
          </a:p>
          <a:p>
            <a:pPr lvl="1"/>
            <a:r>
              <a:rPr lang="en-US" smtClean="0">
                <a:latin typeface="Arial" charset="0"/>
                <a:cs typeface="Arial" charset="0"/>
              </a:rPr>
              <a:t>Ordering and receiving records</a:t>
            </a:r>
          </a:p>
          <a:p>
            <a:pPr lvl="1"/>
            <a:r>
              <a:rPr lang="en-US" smtClean="0">
                <a:latin typeface="Arial" charset="0"/>
                <a:cs typeface="Arial" charset="0"/>
              </a:rPr>
              <a:t>Supplier certifications and corporate raw material and ingredient specifications</a:t>
            </a:r>
          </a:p>
          <a:p>
            <a:pPr lvl="1"/>
            <a:r>
              <a:rPr lang="en-US" smtClean="0">
                <a:latin typeface="Arial" charset="0"/>
                <a:cs typeface="Arial" charset="0"/>
              </a:rPr>
              <a:t>Internal food safety records </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Title 1"/>
          <p:cNvSpPr>
            <a:spLocks noGrp="1"/>
          </p:cNvSpPr>
          <p:nvPr>
            <p:ph type="title"/>
          </p:nvPr>
        </p:nvSpPr>
        <p:spPr/>
        <p:txBody>
          <a:bodyPr/>
          <a:lstStyle/>
          <a:p>
            <a:r>
              <a:rPr lang="en-US" smtClean="0">
                <a:latin typeface="Arial" charset="0"/>
                <a:cs typeface="Arial" charset="0"/>
              </a:rPr>
              <a:t>Module 3: State A / Wala County</a:t>
            </a:r>
          </a:p>
        </p:txBody>
      </p:sp>
      <p:sp>
        <p:nvSpPr>
          <p:cNvPr id="3" name="Content Placeholder 2"/>
          <p:cNvSpPr>
            <a:spLocks noGrp="1"/>
          </p:cNvSpPr>
          <p:nvPr>
            <p:ph idx="1"/>
          </p:nvPr>
        </p:nvSpPr>
        <p:spPr/>
        <p:txBody>
          <a:bodyPr>
            <a:normAutofit/>
          </a:bodyPr>
          <a:lstStyle/>
          <a:p>
            <a:pPr>
              <a:defRPr/>
            </a:pPr>
            <a:r>
              <a:rPr lang="en-US" dirty="0" smtClean="0"/>
              <a:t>Conference call between sanitarians and county epidemiology staff (May 25)</a:t>
            </a:r>
          </a:p>
          <a:p>
            <a:pPr lvl="1">
              <a:defRPr/>
            </a:pPr>
            <a:r>
              <a:rPr lang="en-US" dirty="0" smtClean="0"/>
              <a:t>Interviews and lab testing ongoing</a:t>
            </a:r>
          </a:p>
          <a:p>
            <a:pPr lvl="1">
              <a:defRPr/>
            </a:pPr>
            <a:r>
              <a:rPr lang="en-US" i="1" dirty="0" smtClean="0"/>
              <a:t>Salmonella</a:t>
            </a:r>
            <a:r>
              <a:rPr lang="en-US" dirty="0" smtClean="0"/>
              <a:t> </a:t>
            </a:r>
            <a:r>
              <a:rPr lang="en-US" dirty="0" err="1" smtClean="0"/>
              <a:t>serogroup</a:t>
            </a:r>
            <a:r>
              <a:rPr lang="en-US" dirty="0" smtClean="0"/>
              <a:t> C2 identified in 12 other cases</a:t>
            </a:r>
            <a:endParaRPr lang="en-US" dirty="0"/>
          </a:p>
          <a:p>
            <a:pPr>
              <a:defRPr/>
            </a:pPr>
            <a:r>
              <a:rPr lang="en-US" dirty="0">
                <a:latin typeface="Arial" charset="0"/>
                <a:cs typeface="Arial" charset="0"/>
              </a:rPr>
              <a:t>Restaurant Chain A Investigation (May 26)</a:t>
            </a:r>
          </a:p>
          <a:p>
            <a:pPr lvl="1">
              <a:defRPr/>
            </a:pPr>
            <a:r>
              <a:rPr lang="en-US" dirty="0">
                <a:latin typeface="Arial" charset="0"/>
                <a:cs typeface="Arial" charset="0"/>
              </a:rPr>
              <a:t>Second visit</a:t>
            </a:r>
          </a:p>
          <a:p>
            <a:pPr lvl="1">
              <a:defRPr/>
            </a:pPr>
            <a:r>
              <a:rPr lang="en-US" dirty="0">
                <a:latin typeface="Arial" charset="0"/>
                <a:cs typeface="Arial" charset="0"/>
              </a:rPr>
              <a:t>Review of in-house preparation process, raw material sources and related records during exposure period of initial little league cases</a:t>
            </a:r>
          </a:p>
          <a:p>
            <a:pPr lvl="1">
              <a:defRPr/>
            </a:pPr>
            <a:r>
              <a:rPr lang="en-US" dirty="0">
                <a:latin typeface="Arial" charset="0"/>
                <a:cs typeface="Arial" charset="0"/>
              </a:rPr>
              <a:t>Recipe and supplier information obtained</a:t>
            </a:r>
          </a:p>
          <a:p>
            <a:pPr marL="228600" lvl="1" indent="0">
              <a:buFont typeface="Wingdings" pitchFamily="2" charset="2"/>
              <a:buNone/>
              <a:defRPr/>
            </a:pPr>
            <a:endParaRPr lang="en-US" dirty="0" smtClean="0"/>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Title 1"/>
          <p:cNvSpPr>
            <a:spLocks noGrp="1"/>
          </p:cNvSpPr>
          <p:nvPr>
            <p:ph type="title"/>
          </p:nvPr>
        </p:nvSpPr>
        <p:spPr/>
        <p:txBody>
          <a:bodyPr/>
          <a:lstStyle/>
          <a:p>
            <a:r>
              <a:rPr lang="en-US" smtClean="0">
                <a:latin typeface="Arial" charset="0"/>
                <a:cs typeface="Arial" charset="0"/>
              </a:rPr>
              <a:t>Module 3: State A / Wala County</a:t>
            </a:r>
          </a:p>
        </p:txBody>
      </p:sp>
      <p:sp>
        <p:nvSpPr>
          <p:cNvPr id="3" name="Content Placeholder 2"/>
          <p:cNvSpPr>
            <a:spLocks noGrp="1"/>
          </p:cNvSpPr>
          <p:nvPr>
            <p:ph idx="1"/>
          </p:nvPr>
        </p:nvSpPr>
        <p:spPr/>
        <p:txBody>
          <a:bodyPr>
            <a:normAutofit fontScale="77500" lnSpcReduction="20000"/>
          </a:bodyPr>
          <a:lstStyle/>
          <a:p>
            <a:pPr marL="0" indent="0">
              <a:defRPr/>
            </a:pPr>
            <a:r>
              <a:rPr lang="en-US" sz="3400" dirty="0" smtClean="0"/>
              <a:t>Restaurant Chain A investigation (May 26)</a:t>
            </a:r>
          </a:p>
          <a:p>
            <a:pPr lvl="1">
              <a:defRPr/>
            </a:pPr>
            <a:r>
              <a:rPr lang="en-US" sz="2800" dirty="0" smtClean="0"/>
              <a:t>Corporate office allowed access to all records</a:t>
            </a:r>
          </a:p>
          <a:p>
            <a:pPr lvl="2">
              <a:buFont typeface="Wingdings" pitchFamily="2" charset="2"/>
              <a:buChar char="§"/>
              <a:defRPr/>
            </a:pPr>
            <a:r>
              <a:rPr lang="en-US" sz="2600" dirty="0" smtClean="0"/>
              <a:t>May 11 records reviewed </a:t>
            </a:r>
          </a:p>
          <a:p>
            <a:pPr lvl="3">
              <a:defRPr/>
            </a:pPr>
            <a:r>
              <a:rPr lang="en-US" sz="2600" dirty="0" smtClean="0"/>
              <a:t>Invoices available for goods received by date</a:t>
            </a:r>
          </a:p>
          <a:p>
            <a:pPr lvl="3">
              <a:defRPr/>
            </a:pPr>
            <a:r>
              <a:rPr lang="en-US" sz="2600" dirty="0" smtClean="0"/>
              <a:t>Manufacturer lot numbers not included for goods received from Continental Foodservice Distributors</a:t>
            </a:r>
          </a:p>
          <a:p>
            <a:pPr lvl="3">
              <a:defRPr/>
            </a:pPr>
            <a:r>
              <a:rPr lang="en-US" sz="2600" dirty="0" smtClean="0"/>
              <a:t>Walk-in cooler and refrigerator temperatures recorded once daily</a:t>
            </a:r>
          </a:p>
          <a:p>
            <a:pPr lvl="4">
              <a:defRPr/>
            </a:pPr>
            <a:r>
              <a:rPr lang="en-US" sz="2600" dirty="0" smtClean="0"/>
              <a:t>Range is 40-43F between May 11 and May 18</a:t>
            </a:r>
          </a:p>
          <a:p>
            <a:pPr lvl="4">
              <a:defRPr/>
            </a:pPr>
            <a:r>
              <a:rPr lang="en-US" sz="2600" dirty="0" smtClean="0"/>
              <a:t>There was an issue with one hot holding steam table unit, which was taken off-line when temperature drop noted until service call was completed</a:t>
            </a:r>
          </a:p>
          <a:p>
            <a:pPr lvl="3">
              <a:defRPr/>
            </a:pPr>
            <a:r>
              <a:rPr lang="en-US" sz="2600" dirty="0" smtClean="0"/>
              <a:t>Employee absentee rate consistent during time period</a:t>
            </a:r>
          </a:p>
          <a:p>
            <a:pPr lvl="3">
              <a:defRPr/>
            </a:pPr>
            <a:r>
              <a:rPr lang="en-US" sz="2600" dirty="0" smtClean="0"/>
              <a:t>Food samples collected and shipped to state lab for analysis</a:t>
            </a:r>
          </a:p>
          <a:p>
            <a:pPr>
              <a:defRPr/>
            </a:pPr>
            <a:endParaRPr lang="en-US" dirty="0"/>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Title 1"/>
          <p:cNvSpPr>
            <a:spLocks noGrp="1"/>
          </p:cNvSpPr>
          <p:nvPr>
            <p:ph type="title"/>
          </p:nvPr>
        </p:nvSpPr>
        <p:spPr/>
        <p:txBody>
          <a:bodyPr/>
          <a:lstStyle/>
          <a:p>
            <a:r>
              <a:rPr lang="en-US" smtClean="0">
                <a:solidFill>
                  <a:srgbClr val="FFFFFF"/>
                </a:solidFill>
                <a:latin typeface="Arial" charset="0"/>
                <a:cs typeface="Arial" charset="0"/>
              </a:rPr>
              <a:t>Module 3: State A / Wala County</a:t>
            </a:r>
            <a:endParaRPr lang="en-US" smtClean="0">
              <a:latin typeface="Arial" charset="0"/>
              <a:cs typeface="Arial" charset="0"/>
            </a:endParaRPr>
          </a:p>
        </p:txBody>
      </p:sp>
      <p:sp>
        <p:nvSpPr>
          <p:cNvPr id="129026" name="Content Placeholder 2"/>
          <p:cNvSpPr>
            <a:spLocks noGrp="1"/>
          </p:cNvSpPr>
          <p:nvPr>
            <p:ph idx="1"/>
          </p:nvPr>
        </p:nvSpPr>
        <p:spPr/>
        <p:txBody>
          <a:bodyPr/>
          <a:lstStyle/>
          <a:p>
            <a:r>
              <a:rPr lang="en-US" smtClean="0">
                <a:latin typeface="Arial" charset="0"/>
                <a:cs typeface="Arial" charset="0"/>
              </a:rPr>
              <a:t>Mexican Style Quick Service Restaurant Chain A proactively contacts suppliers to identify any reports of illnesses</a:t>
            </a:r>
          </a:p>
          <a:p>
            <a:r>
              <a:rPr lang="en-US" smtClean="0">
                <a:latin typeface="Arial" charset="0"/>
                <a:cs typeface="Arial" charset="0"/>
              </a:rPr>
              <a:t>County Health Officer continues to issue press statements and respond to media inquiries</a:t>
            </a:r>
          </a:p>
          <a:p>
            <a:r>
              <a:rPr lang="en-US" smtClean="0">
                <a:latin typeface="Arial" charset="0"/>
                <a:cs typeface="Arial" charset="0"/>
              </a:rPr>
              <a:t>May 27, CDC’s PulseNet updated with the original 12 isolates from ill patients by the state lab</a:t>
            </a:r>
          </a:p>
          <a:p>
            <a:pPr lvl="1"/>
            <a:r>
              <a:rPr lang="en-US" smtClean="0">
                <a:latin typeface="Arial" charset="0"/>
                <a:cs typeface="Arial" charset="0"/>
              </a:rPr>
              <a:t>Preliminary reading from state lab indicates that they are all </a:t>
            </a:r>
            <a:r>
              <a:rPr lang="en-US" i="1" smtClean="0">
                <a:latin typeface="Arial" charset="0"/>
                <a:cs typeface="Arial" charset="0"/>
              </a:rPr>
              <a:t>Salmonella</a:t>
            </a:r>
            <a:r>
              <a:rPr lang="en-US" smtClean="0">
                <a:latin typeface="Arial" charset="0"/>
                <a:cs typeface="Arial" charset="0"/>
              </a:rPr>
              <a:t> Muenchen of a matching PFGE pattern</a:t>
            </a:r>
          </a:p>
          <a:p>
            <a:endParaRPr lang="en-US" smtClean="0">
              <a:latin typeface="Arial" charset="0"/>
              <a:cs typeface="Arial" charset="0"/>
            </a:endParaRPr>
          </a:p>
          <a:p>
            <a:endParaRPr lang="en-US" smtClean="0">
              <a:latin typeface="Arial" charset="0"/>
              <a:cs typeface="Arial" charset="0"/>
            </a:endParaRPr>
          </a:p>
          <a:p>
            <a:endParaRPr lang="en-US" smtClean="0">
              <a:latin typeface="Arial" charset="0"/>
              <a:cs typeface="Arial" charset="0"/>
            </a:endParaRPr>
          </a:p>
          <a:p>
            <a:endParaRPr lang="en-US" smtClean="0">
              <a:latin typeface="Arial" charset="0"/>
              <a:cs typeface="Arial" charset="0"/>
            </a:endParaRP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Title 1"/>
          <p:cNvSpPr>
            <a:spLocks noGrp="1"/>
          </p:cNvSpPr>
          <p:nvPr>
            <p:ph type="title"/>
          </p:nvPr>
        </p:nvSpPr>
        <p:spPr/>
        <p:txBody>
          <a:bodyPr/>
          <a:lstStyle/>
          <a:p>
            <a:r>
              <a:rPr lang="en-US" smtClean="0">
                <a:latin typeface="Arial" charset="0"/>
                <a:cs typeface="Arial" charset="0"/>
              </a:rPr>
              <a:t>Module 3: State A / Green County</a:t>
            </a:r>
          </a:p>
        </p:txBody>
      </p:sp>
      <p:sp>
        <p:nvSpPr>
          <p:cNvPr id="130050" name="Content Placeholder 2"/>
          <p:cNvSpPr>
            <a:spLocks noGrp="1"/>
          </p:cNvSpPr>
          <p:nvPr>
            <p:ph idx="1"/>
          </p:nvPr>
        </p:nvSpPr>
        <p:spPr/>
        <p:txBody>
          <a:bodyPr/>
          <a:lstStyle/>
          <a:p>
            <a:r>
              <a:rPr lang="en-US" smtClean="0">
                <a:latin typeface="Arial" charset="0"/>
                <a:cs typeface="Arial" charset="0"/>
              </a:rPr>
              <a:t>ABC College cafeteria investigation (May 25-26)</a:t>
            </a:r>
          </a:p>
          <a:p>
            <a:pPr lvl="1"/>
            <a:r>
              <a:rPr lang="en-US" smtClean="0">
                <a:latin typeface="Arial" charset="0"/>
                <a:cs typeface="Arial" charset="0"/>
              </a:rPr>
              <a:t>Some deficiencies in past three years</a:t>
            </a:r>
          </a:p>
          <a:p>
            <a:pPr lvl="2">
              <a:buFont typeface="Arial" charset="0"/>
              <a:buChar char="–"/>
            </a:pPr>
            <a:r>
              <a:rPr lang="en-US" sz="2000" smtClean="0">
                <a:latin typeface="Arial" charset="0"/>
                <a:cs typeface="Arial" charset="0"/>
              </a:rPr>
              <a:t>Personal hygiene practices</a:t>
            </a:r>
          </a:p>
          <a:p>
            <a:pPr lvl="2">
              <a:buFont typeface="Arial" charset="0"/>
              <a:buChar char="–"/>
            </a:pPr>
            <a:r>
              <a:rPr lang="en-US" sz="2000" smtClean="0">
                <a:latin typeface="Arial" charset="0"/>
                <a:cs typeface="Arial" charset="0"/>
              </a:rPr>
              <a:t>Hot holding temperatures on buffet lines/steam table lines in kitchen</a:t>
            </a:r>
          </a:p>
          <a:p>
            <a:pPr lvl="2">
              <a:buFont typeface="Arial" charset="0"/>
              <a:buChar char="–"/>
            </a:pPr>
            <a:r>
              <a:rPr lang="en-US" sz="2000" smtClean="0">
                <a:latin typeface="Arial" charset="0"/>
                <a:cs typeface="Arial" charset="0"/>
              </a:rPr>
              <a:t>Out of date/expired product on shelves</a:t>
            </a:r>
          </a:p>
          <a:p>
            <a:pPr lvl="1"/>
            <a:r>
              <a:rPr lang="en-US" smtClean="0">
                <a:latin typeface="Arial" charset="0"/>
                <a:cs typeface="Arial" charset="0"/>
              </a:rPr>
              <a:t>Current deficiencies noted</a:t>
            </a:r>
          </a:p>
          <a:p>
            <a:pPr lvl="2">
              <a:buFont typeface="Arial" charset="0"/>
              <a:buChar char="–"/>
            </a:pPr>
            <a:r>
              <a:rPr lang="en-US" sz="2000" smtClean="0">
                <a:latin typeface="Arial" charset="0"/>
                <a:cs typeface="Arial" charset="0"/>
              </a:rPr>
              <a:t>One of hand washing sinks out of soap and paper towels</a:t>
            </a:r>
          </a:p>
          <a:p>
            <a:pPr lvl="2">
              <a:buFont typeface="Arial" charset="0"/>
              <a:buChar char="–"/>
            </a:pPr>
            <a:r>
              <a:rPr lang="en-US" sz="2000" smtClean="0">
                <a:latin typeface="Arial" charset="0"/>
                <a:cs typeface="Arial" charset="0"/>
              </a:rPr>
              <a:t>Temperatures of lettuce and green peppers on the salad bar are 48F and 50F, respectively</a:t>
            </a:r>
          </a:p>
          <a:p>
            <a:pPr lvl="2">
              <a:buFont typeface="Arial" charset="0"/>
              <a:buChar char="–"/>
            </a:pPr>
            <a:r>
              <a:rPr lang="en-US" sz="2000" smtClean="0">
                <a:latin typeface="Arial" charset="0"/>
                <a:cs typeface="Arial" charset="0"/>
              </a:rPr>
              <a:t>Salad dressing in the walk-ins is past the manufacturer’s suggested use-by date</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Title 1"/>
          <p:cNvSpPr>
            <a:spLocks noGrp="1"/>
          </p:cNvSpPr>
          <p:nvPr>
            <p:ph type="title"/>
          </p:nvPr>
        </p:nvSpPr>
        <p:spPr/>
        <p:txBody>
          <a:bodyPr/>
          <a:lstStyle/>
          <a:p>
            <a:r>
              <a:rPr lang="en-US" smtClean="0">
                <a:latin typeface="Arial" charset="0"/>
                <a:cs typeface="Arial" charset="0"/>
              </a:rPr>
              <a:t>Module 3: State A Green County</a:t>
            </a:r>
          </a:p>
        </p:txBody>
      </p:sp>
      <p:sp>
        <p:nvSpPr>
          <p:cNvPr id="131074" name="Content Placeholder 2"/>
          <p:cNvSpPr>
            <a:spLocks noGrp="1"/>
          </p:cNvSpPr>
          <p:nvPr>
            <p:ph idx="1"/>
          </p:nvPr>
        </p:nvSpPr>
        <p:spPr/>
        <p:txBody>
          <a:bodyPr/>
          <a:lstStyle/>
          <a:p>
            <a:r>
              <a:rPr lang="en-US" smtClean="0">
                <a:latin typeface="Arial" charset="0"/>
                <a:cs typeface="Arial" charset="0"/>
              </a:rPr>
              <a:t>ABC College cafeteria investigation (May 25)</a:t>
            </a:r>
          </a:p>
          <a:p>
            <a:pPr lvl="1"/>
            <a:r>
              <a:rPr lang="en-US" smtClean="0">
                <a:latin typeface="Arial" charset="0"/>
                <a:cs typeface="Arial" charset="0"/>
              </a:rPr>
              <a:t>Samples collected</a:t>
            </a:r>
          </a:p>
          <a:p>
            <a:pPr lvl="2">
              <a:buFont typeface="Arial" charset="0"/>
              <a:buChar char="–"/>
            </a:pPr>
            <a:r>
              <a:rPr lang="en-US" smtClean="0">
                <a:latin typeface="Arial" charset="0"/>
                <a:cs typeface="Arial" charset="0"/>
              </a:rPr>
              <a:t>Shredded lettuce (salad bar)</a:t>
            </a:r>
          </a:p>
          <a:p>
            <a:pPr lvl="2">
              <a:buFont typeface="Arial" charset="0"/>
              <a:buChar char="–"/>
            </a:pPr>
            <a:r>
              <a:rPr lang="en-US" smtClean="0">
                <a:latin typeface="Arial" charset="0"/>
                <a:cs typeface="Arial" charset="0"/>
              </a:rPr>
              <a:t>Unopened packaged lettuce</a:t>
            </a:r>
          </a:p>
          <a:p>
            <a:pPr lvl="2">
              <a:buFont typeface="Arial" charset="0"/>
              <a:buChar char="–"/>
            </a:pPr>
            <a:r>
              <a:rPr lang="en-US" smtClean="0">
                <a:latin typeface="Arial" charset="0"/>
                <a:cs typeface="Arial" charset="0"/>
              </a:rPr>
              <a:t>Roast beef on sandwich line</a:t>
            </a:r>
          </a:p>
          <a:p>
            <a:pPr lvl="2">
              <a:buFont typeface="Arial" charset="0"/>
              <a:buChar char="–"/>
            </a:pPr>
            <a:r>
              <a:rPr lang="en-US" smtClean="0">
                <a:latin typeface="Arial" charset="0"/>
                <a:cs typeface="Arial" charset="0"/>
              </a:rPr>
              <a:t>Unopened ranchero cheese</a:t>
            </a:r>
          </a:p>
          <a:p>
            <a:pPr lvl="2">
              <a:buFont typeface="Arial" charset="0"/>
              <a:buChar char="–"/>
            </a:pPr>
            <a:r>
              <a:rPr lang="en-US" smtClean="0">
                <a:latin typeface="Arial" charset="0"/>
                <a:cs typeface="Arial" charset="0"/>
              </a:rPr>
              <a:t>Unopened frozen chicken strips</a:t>
            </a:r>
          </a:p>
          <a:p>
            <a:pPr lvl="2">
              <a:buFont typeface="Arial" charset="0"/>
              <a:buChar char="–"/>
            </a:pPr>
            <a:r>
              <a:rPr lang="en-US" smtClean="0">
                <a:latin typeface="Arial" charset="0"/>
                <a:cs typeface="Arial" charset="0"/>
              </a:rPr>
              <a:t>Steamed chicken strips off of the hot holding line</a:t>
            </a:r>
          </a:p>
          <a:p>
            <a:pPr lvl="2">
              <a:buFont typeface="Arial" charset="0"/>
              <a:buChar char="–"/>
            </a:pPr>
            <a:r>
              <a:rPr lang="en-US" smtClean="0">
                <a:latin typeface="Arial" charset="0"/>
                <a:cs typeface="Arial" charset="0"/>
              </a:rPr>
              <a:t>Salsa unavailable because the special on chicken enchiladas was a big success</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Title 1"/>
          <p:cNvSpPr>
            <a:spLocks noGrp="1"/>
          </p:cNvSpPr>
          <p:nvPr>
            <p:ph type="title"/>
          </p:nvPr>
        </p:nvSpPr>
        <p:spPr/>
        <p:txBody>
          <a:bodyPr/>
          <a:lstStyle/>
          <a:p>
            <a:r>
              <a:rPr lang="en-US" smtClean="0">
                <a:latin typeface="Arial" charset="0"/>
                <a:cs typeface="Arial" charset="0"/>
              </a:rPr>
              <a:t>Module 3: State A Green County</a:t>
            </a:r>
          </a:p>
        </p:txBody>
      </p:sp>
      <p:sp>
        <p:nvSpPr>
          <p:cNvPr id="132098" name="Content Placeholder 2"/>
          <p:cNvSpPr>
            <a:spLocks noGrp="1"/>
          </p:cNvSpPr>
          <p:nvPr>
            <p:ph idx="1"/>
          </p:nvPr>
        </p:nvSpPr>
        <p:spPr/>
        <p:txBody>
          <a:bodyPr/>
          <a:lstStyle/>
          <a:p>
            <a:r>
              <a:rPr lang="en-US" smtClean="0">
                <a:latin typeface="Arial" charset="0"/>
                <a:cs typeface="Arial" charset="0"/>
              </a:rPr>
              <a:t>During the ABC College cafeteria investigation, the state public health laboratory informs Green County epidemiologists the following</a:t>
            </a:r>
          </a:p>
          <a:p>
            <a:pPr lvl="2">
              <a:buFont typeface="Wingdings" pitchFamily="2" charset="2"/>
              <a:buChar char="§"/>
            </a:pPr>
            <a:r>
              <a:rPr lang="en-US" sz="2200" smtClean="0">
                <a:latin typeface="Arial" charset="0"/>
                <a:cs typeface="Arial" charset="0"/>
              </a:rPr>
              <a:t>DNA fingerprinting of the initial 17 samples complete</a:t>
            </a:r>
          </a:p>
          <a:p>
            <a:pPr lvl="2">
              <a:buFont typeface="Wingdings" pitchFamily="2" charset="2"/>
              <a:buChar char="§"/>
            </a:pPr>
            <a:r>
              <a:rPr lang="en-US" sz="2200" smtClean="0">
                <a:latin typeface="Arial" charset="0"/>
                <a:cs typeface="Arial" charset="0"/>
              </a:rPr>
              <a:t>Appear to be a match, </a:t>
            </a:r>
            <a:r>
              <a:rPr lang="en-US" sz="2200" i="1" smtClean="0">
                <a:latin typeface="Arial" charset="0"/>
                <a:cs typeface="Arial" charset="0"/>
              </a:rPr>
              <a:t>Salmonella</a:t>
            </a:r>
            <a:r>
              <a:rPr lang="en-US" sz="2200" smtClean="0">
                <a:latin typeface="Arial" charset="0"/>
                <a:cs typeface="Arial" charset="0"/>
              </a:rPr>
              <a:t> Muenchen</a:t>
            </a:r>
          </a:p>
          <a:p>
            <a:pPr lvl="2">
              <a:buFont typeface="Wingdings" pitchFamily="2" charset="2"/>
              <a:buChar char="§"/>
            </a:pPr>
            <a:r>
              <a:rPr lang="en-US" sz="2200" smtClean="0">
                <a:latin typeface="Arial" charset="0"/>
                <a:cs typeface="Arial" charset="0"/>
              </a:rPr>
              <a:t>Uploaded to CDC’s PulseNet</a:t>
            </a:r>
          </a:p>
          <a:p>
            <a:r>
              <a:rPr lang="en-US" smtClean="0">
                <a:latin typeface="Arial" charset="0"/>
                <a:cs typeface="Arial" charset="0"/>
              </a:rPr>
              <a:t>Media updates continue</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Title 1"/>
          <p:cNvSpPr>
            <a:spLocks noGrp="1"/>
          </p:cNvSpPr>
          <p:nvPr>
            <p:ph type="title"/>
          </p:nvPr>
        </p:nvSpPr>
        <p:spPr/>
        <p:txBody>
          <a:bodyPr/>
          <a:lstStyle/>
          <a:p>
            <a:r>
              <a:rPr lang="en-US" smtClean="0">
                <a:latin typeface="Arial" charset="0"/>
                <a:cs typeface="Arial" charset="0"/>
              </a:rPr>
              <a:t>Module 3: State B</a:t>
            </a:r>
          </a:p>
        </p:txBody>
      </p:sp>
      <p:sp>
        <p:nvSpPr>
          <p:cNvPr id="3" name="Content Placeholder 2"/>
          <p:cNvSpPr>
            <a:spLocks noGrp="1"/>
          </p:cNvSpPr>
          <p:nvPr>
            <p:ph idx="1"/>
          </p:nvPr>
        </p:nvSpPr>
        <p:spPr>
          <a:xfrm>
            <a:off x="457200" y="1600200"/>
            <a:ext cx="8458200" cy="4525963"/>
          </a:xfrm>
        </p:spPr>
        <p:txBody>
          <a:bodyPr>
            <a:normAutofit fontScale="92500" lnSpcReduction="10000"/>
          </a:bodyPr>
          <a:lstStyle/>
          <a:p>
            <a:pPr>
              <a:defRPr/>
            </a:pPr>
            <a:r>
              <a:rPr lang="en-US" sz="2800" dirty="0" smtClean="0"/>
              <a:t>May 27 – 28</a:t>
            </a:r>
          </a:p>
          <a:p>
            <a:pPr lvl="1">
              <a:defRPr/>
            </a:pPr>
            <a:r>
              <a:rPr lang="en-US" sz="2400" dirty="0" smtClean="0"/>
              <a:t>State </a:t>
            </a:r>
            <a:r>
              <a:rPr lang="en-US" sz="2400" dirty="0"/>
              <a:t>public health lab was serotyping and conducting PFGE analysis on the </a:t>
            </a:r>
            <a:r>
              <a:rPr lang="en-US" sz="2400" dirty="0" smtClean="0"/>
              <a:t>16 </a:t>
            </a:r>
            <a:r>
              <a:rPr lang="en-US" sz="2400" dirty="0"/>
              <a:t>isolates from the private labs in State </a:t>
            </a:r>
            <a:r>
              <a:rPr lang="en-US" sz="2400" dirty="0" smtClean="0"/>
              <a:t>B</a:t>
            </a:r>
          </a:p>
          <a:p>
            <a:pPr lvl="1">
              <a:defRPr/>
            </a:pPr>
            <a:r>
              <a:rPr lang="en-US" sz="2400" dirty="0"/>
              <a:t>The first isolates that arrived on Wednesday and Thursday were complete and </a:t>
            </a:r>
            <a:r>
              <a:rPr lang="en-US" sz="2400" dirty="0" smtClean="0"/>
              <a:t>14 </a:t>
            </a:r>
            <a:r>
              <a:rPr lang="en-US" sz="2400" dirty="0"/>
              <a:t>of </a:t>
            </a:r>
            <a:r>
              <a:rPr lang="en-US" sz="2400" dirty="0" smtClean="0"/>
              <a:t>16 </a:t>
            </a:r>
            <a:r>
              <a:rPr lang="en-US" sz="2400" dirty="0"/>
              <a:t>had matching PFGE patterns and </a:t>
            </a:r>
            <a:r>
              <a:rPr lang="en-US" sz="2400" dirty="0" smtClean="0"/>
              <a:t>serotype, </a:t>
            </a:r>
            <a:r>
              <a:rPr lang="en-US" sz="2400" i="1" dirty="0" smtClean="0"/>
              <a:t>Salmonella</a:t>
            </a:r>
            <a:r>
              <a:rPr lang="en-US" sz="2400" dirty="0" smtClean="0"/>
              <a:t> </a:t>
            </a:r>
            <a:r>
              <a:rPr lang="en-US" sz="2400" dirty="0" err="1" smtClean="0"/>
              <a:t>Muenchen</a:t>
            </a:r>
            <a:endParaRPr lang="en-US" sz="2400" dirty="0" smtClean="0"/>
          </a:p>
          <a:p>
            <a:pPr lvl="1">
              <a:defRPr/>
            </a:pPr>
            <a:r>
              <a:rPr lang="en-US" sz="2400" dirty="0"/>
              <a:t>The lab manager contacted the state epidemiologist to report the </a:t>
            </a:r>
            <a:r>
              <a:rPr lang="en-US" sz="2400" dirty="0" smtClean="0"/>
              <a:t>results</a:t>
            </a:r>
          </a:p>
          <a:p>
            <a:pPr lvl="1">
              <a:defRPr/>
            </a:pPr>
            <a:r>
              <a:rPr lang="en-US" sz="2400" dirty="0"/>
              <a:t>No one was surprised when they received the updated information about the PFGE </a:t>
            </a:r>
            <a:r>
              <a:rPr lang="en-US" sz="2400" dirty="0" smtClean="0"/>
              <a:t>matches</a:t>
            </a:r>
          </a:p>
          <a:p>
            <a:pPr lvl="1">
              <a:defRPr/>
            </a:pPr>
            <a:r>
              <a:rPr lang="en-US" sz="2400" dirty="0"/>
              <a:t>Two of the counties in state B, where the majority of confirmed cases existed, were prepared to conduct interviews to try to identify a common </a:t>
            </a:r>
            <a:r>
              <a:rPr lang="en-US" sz="2400" dirty="0" smtClean="0"/>
              <a:t>source</a:t>
            </a:r>
            <a:endParaRPr lang="en-US" sz="2400" dirty="0"/>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Title 1"/>
          <p:cNvSpPr>
            <a:spLocks noGrp="1"/>
          </p:cNvSpPr>
          <p:nvPr>
            <p:ph type="title"/>
          </p:nvPr>
        </p:nvSpPr>
        <p:spPr/>
        <p:txBody>
          <a:bodyPr/>
          <a:lstStyle/>
          <a:p>
            <a:r>
              <a:rPr lang="en-US" smtClean="0">
                <a:latin typeface="Arial" charset="0"/>
                <a:cs typeface="Arial" charset="0"/>
              </a:rPr>
              <a:t>Summary of Developments</a:t>
            </a:r>
          </a:p>
        </p:txBody>
      </p:sp>
      <p:sp>
        <p:nvSpPr>
          <p:cNvPr id="134146" name="Content Placeholder 2"/>
          <p:cNvSpPr>
            <a:spLocks noGrp="1"/>
          </p:cNvSpPr>
          <p:nvPr>
            <p:ph idx="1"/>
          </p:nvPr>
        </p:nvSpPr>
        <p:spPr/>
        <p:txBody>
          <a:bodyPr/>
          <a:lstStyle/>
          <a:p>
            <a:r>
              <a:rPr lang="en-US" smtClean="0">
                <a:latin typeface="Arial" charset="0"/>
                <a:cs typeface="Arial" charset="0"/>
              </a:rPr>
              <a:t>Restaurant Chain A and ABC college cafeteria are inspected by respective authorities</a:t>
            </a:r>
          </a:p>
          <a:p>
            <a:pPr lvl="1"/>
            <a:r>
              <a:rPr lang="en-US" smtClean="0">
                <a:latin typeface="Arial" charset="0"/>
                <a:cs typeface="Arial" charset="0"/>
              </a:rPr>
              <a:t>Both establishments provide product-specific information and provide food samples for analysis</a:t>
            </a:r>
          </a:p>
          <a:p>
            <a:pPr lvl="1"/>
            <a:r>
              <a:rPr lang="en-US" smtClean="0">
                <a:latin typeface="Arial" charset="0"/>
                <a:cs typeface="Arial" charset="0"/>
              </a:rPr>
              <a:t>Restaurant Chain A provides records of suppliers, recipes, meals served, food preparation practices and employee absenteeism</a:t>
            </a:r>
          </a:p>
          <a:p>
            <a:pPr lvl="1"/>
            <a:r>
              <a:rPr lang="en-US" smtClean="0">
                <a:latin typeface="Arial" charset="0"/>
                <a:cs typeface="Arial" charset="0"/>
              </a:rPr>
              <a:t>ABC College decides to serve only prepackaged, prepared foods</a:t>
            </a:r>
          </a:p>
        </p:txBody>
      </p:sp>
      <p:sp>
        <p:nvSpPr>
          <p:cNvPr id="134147" name="Footer Placeholder 3"/>
          <p:cNvSpPr>
            <a:spLocks noGrp="1"/>
          </p:cNvSpPr>
          <p:nvPr>
            <p:ph type="ftr" sz="quarter" idx="10"/>
          </p:nvPr>
        </p:nvSpPr>
        <p:spPr bwMode="auto">
          <a:noFill/>
          <a:ln>
            <a:miter lim="800000"/>
            <a:headEnd/>
            <a:tailEnd/>
          </a:ln>
        </p:spPr>
        <p:txBody>
          <a:bodyPr wrap="square" numCol="1" anchorCtr="0" compatLnSpc="1">
            <a:prstTxWarp prst="textNoShape">
              <a:avLst/>
            </a:prstTxWarp>
          </a:bodyPr>
          <a:lstStyle/>
          <a:p>
            <a:r>
              <a:rPr lang="en-US" smtClean="0">
                <a:solidFill>
                  <a:srgbClr val="898989"/>
                </a:solidFill>
              </a:rPr>
              <a:t>FOR EXERCISE PURPOSES ONLY</a:t>
            </a:r>
          </a:p>
          <a:p>
            <a:endParaRPr lang="en-US" smtClean="0">
              <a:solidFill>
                <a:srgbClr val="898989"/>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Title 1"/>
          <p:cNvSpPr>
            <a:spLocks noGrp="1"/>
          </p:cNvSpPr>
          <p:nvPr>
            <p:ph type="title"/>
          </p:nvPr>
        </p:nvSpPr>
        <p:spPr/>
        <p:txBody>
          <a:bodyPr/>
          <a:lstStyle/>
          <a:p>
            <a:r>
              <a:rPr lang="en-US" smtClean="0">
                <a:latin typeface="Arial" charset="0"/>
                <a:cs typeface="Arial" charset="0"/>
              </a:rPr>
              <a:t>Summary of Developments (cont.)</a:t>
            </a:r>
          </a:p>
        </p:txBody>
      </p:sp>
      <p:sp>
        <p:nvSpPr>
          <p:cNvPr id="135170" name="Content Placeholder 2"/>
          <p:cNvSpPr>
            <a:spLocks noGrp="1"/>
          </p:cNvSpPr>
          <p:nvPr>
            <p:ph idx="1"/>
          </p:nvPr>
        </p:nvSpPr>
        <p:spPr/>
        <p:txBody>
          <a:bodyPr/>
          <a:lstStyle/>
          <a:p>
            <a:r>
              <a:rPr lang="en-US" smtClean="0">
                <a:latin typeface="Arial" charset="0"/>
                <a:cs typeface="Arial" charset="0"/>
              </a:rPr>
              <a:t>County conference calls are conducted</a:t>
            </a:r>
          </a:p>
          <a:p>
            <a:r>
              <a:rPr lang="en-US" smtClean="0">
                <a:latin typeface="Arial" charset="0"/>
                <a:cs typeface="Arial" charset="0"/>
              </a:rPr>
              <a:t>PFGE patterns uploaded to PulseNet appeared to match</a:t>
            </a:r>
          </a:p>
          <a:p>
            <a:r>
              <a:rPr lang="en-US" smtClean="0">
                <a:latin typeface="Arial" charset="0"/>
                <a:cs typeface="Arial" charset="0"/>
              </a:rPr>
              <a:t>Communication with local media continues</a:t>
            </a:r>
          </a:p>
          <a:p>
            <a:r>
              <a:rPr lang="en-US" smtClean="0">
                <a:latin typeface="Arial" charset="0"/>
                <a:cs typeface="Arial" charset="0"/>
              </a:rPr>
              <a:t>Epidemiologists in two counties in State B prepare to interview cases</a:t>
            </a:r>
          </a:p>
        </p:txBody>
      </p:sp>
      <p:sp>
        <p:nvSpPr>
          <p:cNvPr id="135171" name="Footer Placeholder 3"/>
          <p:cNvSpPr>
            <a:spLocks noGrp="1"/>
          </p:cNvSpPr>
          <p:nvPr>
            <p:ph type="ftr" sz="quarter" idx="10"/>
          </p:nvPr>
        </p:nvSpPr>
        <p:spPr bwMode="auto">
          <a:noFill/>
          <a:ln>
            <a:miter lim="800000"/>
            <a:headEnd/>
            <a:tailEnd/>
          </a:ln>
        </p:spPr>
        <p:txBody>
          <a:bodyPr wrap="square" numCol="1" anchorCtr="0" compatLnSpc="1">
            <a:prstTxWarp prst="textNoShape">
              <a:avLst/>
            </a:prstTxWarp>
          </a:bodyPr>
          <a:lstStyle/>
          <a:p>
            <a:r>
              <a:rPr lang="en-US" smtClean="0">
                <a:solidFill>
                  <a:srgbClr val="898989"/>
                </a:solidFill>
              </a:rPr>
              <a:t>FOR EXERCISE PURPOSES ONLY</a:t>
            </a:r>
          </a:p>
          <a:p>
            <a:endParaRPr lang="en-US" smtClean="0">
              <a:solidFill>
                <a:srgbClr val="898989"/>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p:nvPr>
        </p:nvSpPr>
        <p:spPr/>
        <p:txBody>
          <a:bodyPr/>
          <a:lstStyle/>
          <a:p>
            <a:r>
              <a:rPr lang="en-US" smtClean="0">
                <a:latin typeface="Arial" charset="0"/>
                <a:cs typeface="Arial" charset="0"/>
              </a:rPr>
              <a:t>Introduction</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
        <p:nvSpPr>
          <p:cNvPr id="87043" name="Content Placeholder 2"/>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Goal</a:t>
            </a:r>
          </a:p>
          <a:p>
            <a:pPr lvl="1"/>
            <a:r>
              <a:rPr lang="en-US" sz="2600" smtClean="0">
                <a:latin typeface="Arial" charset="0"/>
                <a:cs typeface="Arial" charset="0"/>
              </a:rPr>
              <a:t>Assess plans, policies, and procedures and think about how you would realistically apply them in the event of an incident</a:t>
            </a:r>
          </a:p>
          <a:p>
            <a:pPr lvl="1"/>
            <a:r>
              <a:rPr lang="en-US" sz="2600" smtClean="0">
                <a:latin typeface="Arial" charset="0"/>
                <a:cs typeface="Arial" charset="0"/>
              </a:rPr>
              <a:t>Facilitate discussion among various participating entities, such as emergency response, State and local entities, and the private sector</a:t>
            </a:r>
          </a:p>
          <a:p>
            <a:pPr lvl="1"/>
            <a:endParaRPr lang="en-US" smtClean="0">
              <a:solidFill>
                <a:srgbClr val="739600"/>
              </a:solidFill>
              <a:latin typeface="Arial" charset="0"/>
              <a:cs typeface="Arial" charset="0"/>
            </a:endParaRPr>
          </a:p>
          <a:p>
            <a:endParaRPr lang="en-US" smtClean="0">
              <a:latin typeface="Arial" charset="0"/>
              <a:cs typeface="Arial"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2"/>
          <p:cNvSpPr>
            <a:spLocks noGrp="1" noChangeArrowheads="1"/>
          </p:cNvSpPr>
          <p:nvPr>
            <p:ph type="title"/>
          </p:nvPr>
        </p:nvSpPr>
        <p:spPr/>
        <p:txBody>
          <a:bodyPr/>
          <a:lstStyle/>
          <a:p>
            <a:pPr eaLnBrk="1" hangingPunct="1"/>
            <a:r>
              <a:rPr lang="en-US" smtClean="0">
                <a:latin typeface="Arial" charset="0"/>
                <a:cs typeface="Arial" charset="0"/>
              </a:rPr>
              <a:t>Table Activity Session</a:t>
            </a:r>
          </a:p>
        </p:txBody>
      </p:sp>
      <p:sp>
        <p:nvSpPr>
          <p:cNvPr id="136194" name="Rectangle 3"/>
          <p:cNvSpPr>
            <a:spLocks noGrp="1" noChangeArrowheads="1"/>
          </p:cNvSpPr>
          <p:nvPr>
            <p:ph idx="1"/>
          </p:nvPr>
        </p:nvSpPr>
        <p:spPr/>
        <p:txBody>
          <a:bodyPr/>
          <a:lstStyle/>
          <a:p>
            <a:pPr marL="685800" lvl="1" indent="-457200" eaLnBrk="1" hangingPunct="1">
              <a:buFont typeface="Calibri" pitchFamily="34" charset="0"/>
              <a:buAutoNum type="arabicPeriod"/>
            </a:pPr>
            <a:r>
              <a:rPr lang="en-US" sz="2600" smtClean="0">
                <a:latin typeface="Arial" charset="0"/>
                <a:cs typeface="Arial" charset="0"/>
              </a:rPr>
              <a:t>Consider the developments while answering assigned questions</a:t>
            </a:r>
          </a:p>
          <a:p>
            <a:pPr marL="685800" lvl="1" indent="-457200" eaLnBrk="1" hangingPunct="1">
              <a:buFont typeface="Calibri" pitchFamily="34" charset="0"/>
              <a:buAutoNum type="arabicPeriod"/>
            </a:pPr>
            <a:r>
              <a:rPr lang="en-US" sz="2600" smtClean="0">
                <a:latin typeface="Arial" charset="0"/>
                <a:cs typeface="Arial" charset="0"/>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600" smtClean="0">
                <a:latin typeface="Arial" charset="0"/>
                <a:cs typeface="Arial" charset="0"/>
              </a:rPr>
              <a:t>Record any unanswered assigned questions or participant questions</a:t>
            </a:r>
          </a:p>
        </p:txBody>
      </p:sp>
      <p:sp>
        <p:nvSpPr>
          <p:cNvPr id="136195" name="Footer Placeholder 3"/>
          <p:cNvSpPr>
            <a:spLocks noGrp="1"/>
          </p:cNvSpPr>
          <p:nvPr>
            <p:ph type="ftr" sz="quarter" idx="10"/>
          </p:nvPr>
        </p:nvSpPr>
        <p:spPr bwMode="auto">
          <a:noFill/>
          <a:ln>
            <a:miter lim="800000"/>
            <a:headEnd/>
            <a:tailEnd/>
          </a:ln>
        </p:spPr>
        <p:txBody>
          <a:bodyPr wrap="square" numCol="1" anchorCtr="0" compatLnSpc="1">
            <a:prstTxWarp prst="textNoShape">
              <a:avLst/>
            </a:prstTxWarp>
          </a:bodyPr>
          <a:lstStyle/>
          <a:p>
            <a:r>
              <a:rPr lang="en-US" smtClean="0">
                <a:solidFill>
                  <a:srgbClr val="898989"/>
                </a:solidFill>
              </a:rPr>
              <a:t>FOR EXERCISE PURPOSES ONLY</a:t>
            </a:r>
          </a:p>
          <a:p>
            <a:endParaRPr lang="en-US" smtClean="0">
              <a:solidFill>
                <a:srgbClr val="898989"/>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Rectangle 2"/>
          <p:cNvSpPr>
            <a:spLocks noGrp="1" noChangeArrowheads="1"/>
          </p:cNvSpPr>
          <p:nvPr>
            <p:ph type="title"/>
          </p:nvPr>
        </p:nvSpPr>
        <p:spPr/>
        <p:txBody>
          <a:bodyPr/>
          <a:lstStyle/>
          <a:p>
            <a:pPr eaLnBrk="1" hangingPunct="1"/>
            <a:r>
              <a:rPr lang="en-US" smtClean="0">
                <a:latin typeface="Arial" charset="0"/>
                <a:cs typeface="Arial" charset="0"/>
              </a:rPr>
              <a:t>Break Out Session</a:t>
            </a:r>
          </a:p>
        </p:txBody>
      </p:sp>
      <p:sp>
        <p:nvSpPr>
          <p:cNvPr id="137218" name="TextBox 2"/>
          <p:cNvSpPr txBox="1">
            <a:spLocks noChangeArrowheads="1"/>
          </p:cNvSpPr>
          <p:nvPr/>
        </p:nvSpPr>
        <p:spPr bwMode="auto">
          <a:xfrm>
            <a:off x="1371600" y="2590800"/>
            <a:ext cx="6172200" cy="1384300"/>
          </a:xfrm>
          <a:prstGeom prst="rect">
            <a:avLst/>
          </a:prstGeom>
          <a:noFill/>
          <a:ln w="9525">
            <a:noFill/>
            <a:miter lim="800000"/>
            <a:headEnd/>
            <a:tailEnd/>
          </a:ln>
        </p:spPr>
        <p:txBody>
          <a:bodyPr>
            <a:spAutoFit/>
          </a:bodyPr>
          <a:lstStyle/>
          <a:p>
            <a:pPr algn="ctr"/>
            <a:r>
              <a:rPr lang="en-US" sz="2800">
                <a:solidFill>
                  <a:srgbClr val="739600"/>
                </a:solidFill>
              </a:rPr>
              <a:t>30 Minutes to discuss questions</a:t>
            </a:r>
          </a:p>
          <a:p>
            <a:pPr algn="ctr"/>
            <a:endParaRPr lang="en-US" sz="2800">
              <a:solidFill>
                <a:srgbClr val="739600"/>
              </a:solidFill>
            </a:endParaRPr>
          </a:p>
          <a:p>
            <a:pPr algn="ctr"/>
            <a:r>
              <a:rPr lang="en-US" sz="2800">
                <a:solidFill>
                  <a:srgbClr val="739600"/>
                </a:solidFill>
              </a:rPr>
              <a:t>60 Minutes for all groups to report out</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2"/>
          <p:cNvSpPr>
            <a:spLocks noGrp="1" noChangeArrowheads="1"/>
          </p:cNvSpPr>
          <p:nvPr>
            <p:ph type="title"/>
          </p:nvPr>
        </p:nvSpPr>
        <p:spPr/>
        <p:txBody>
          <a:bodyPr/>
          <a:lstStyle/>
          <a:p>
            <a:pPr eaLnBrk="1" hangingPunct="1"/>
            <a:r>
              <a:rPr lang="en-US" sz="4000" smtClean="0">
                <a:latin typeface="Arial" charset="0"/>
                <a:cs typeface="Arial" charset="0"/>
              </a:rPr>
              <a:t>Break</a:t>
            </a:r>
          </a:p>
        </p:txBody>
      </p:sp>
      <p:sp>
        <p:nvSpPr>
          <p:cNvPr id="138242" name="Rectangle 3"/>
          <p:cNvSpPr>
            <a:spLocks noGrp="1" noChangeArrowheads="1"/>
          </p:cNvSpPr>
          <p:nvPr>
            <p:ph idx="1"/>
          </p:nvPr>
        </p:nvSpPr>
        <p:spPr>
          <a:xfrm>
            <a:off x="457200" y="2971800"/>
            <a:ext cx="8229600" cy="3230563"/>
          </a:xfrm>
        </p:spPr>
        <p:txBody>
          <a:bodyPr/>
          <a:lstStyle/>
          <a:p>
            <a:pPr algn="ctr">
              <a:buFont typeface="Wingdings" pitchFamily="2" charset="2"/>
              <a:buNone/>
            </a:pPr>
            <a:r>
              <a:rPr lang="en-US" sz="2800" smtClean="0">
                <a:solidFill>
                  <a:srgbClr val="739600"/>
                </a:solidFill>
                <a:latin typeface="Arial" charset="0"/>
                <a:cs typeface="Arial" charset="0"/>
              </a:rPr>
              <a:t>End of Day 1</a:t>
            </a:r>
            <a:endParaRPr lang="en-US" sz="2800" smtClean="0">
              <a:latin typeface="Arial" charset="0"/>
              <a:cs typeface="Arial" charset="0"/>
            </a:endParaRPr>
          </a:p>
          <a:p>
            <a:pPr eaLnBrk="1" hangingPunct="1">
              <a:buFontTx/>
              <a:buNone/>
            </a:pPr>
            <a:endParaRPr lang="en-US" sz="2800" smtClean="0">
              <a:latin typeface="Arial" charset="0"/>
              <a:cs typeface="Arial"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Rectangle 2"/>
          <p:cNvSpPr>
            <a:spLocks noGrp="1" noChangeArrowheads="1"/>
          </p:cNvSpPr>
          <p:nvPr>
            <p:ph type="title"/>
          </p:nvPr>
        </p:nvSpPr>
        <p:spPr/>
        <p:txBody>
          <a:bodyPr/>
          <a:lstStyle/>
          <a:p>
            <a:pPr eaLnBrk="1" hangingPunct="1"/>
            <a:r>
              <a:rPr lang="en-US" smtClean="0">
                <a:latin typeface="Arial" charset="0"/>
                <a:cs typeface="Arial" charset="0"/>
              </a:rPr>
              <a:t>Multi-jurisdiction Questions</a:t>
            </a:r>
          </a:p>
        </p:txBody>
      </p:sp>
      <p:sp>
        <p:nvSpPr>
          <p:cNvPr id="139266" name="Rectangle 3"/>
          <p:cNvSpPr>
            <a:spLocks noGrp="1" noChangeArrowheads="1"/>
          </p:cNvSpPr>
          <p:nvPr>
            <p:ph idx="1"/>
          </p:nvPr>
        </p:nvSpPr>
        <p:spPr>
          <a:xfrm>
            <a:off x="457200" y="2971800"/>
            <a:ext cx="8229600" cy="3230563"/>
          </a:xfrm>
        </p:spPr>
        <p:txBody>
          <a:bodyPr/>
          <a:lstStyle/>
          <a:p>
            <a:pPr algn="ctr">
              <a:buFont typeface="Wingdings" pitchFamily="2" charset="2"/>
              <a:buNone/>
            </a:pPr>
            <a:r>
              <a:rPr lang="en-US" sz="2800" smtClean="0">
                <a:solidFill>
                  <a:srgbClr val="739600"/>
                </a:solidFill>
                <a:latin typeface="Arial" charset="0"/>
                <a:cs typeface="Arial" charset="0"/>
              </a:rPr>
              <a:t>Welcome Back</a:t>
            </a:r>
          </a:p>
          <a:p>
            <a:pPr algn="ctr">
              <a:buFont typeface="Wingdings" pitchFamily="2" charset="2"/>
              <a:buNone/>
            </a:pPr>
            <a:r>
              <a:rPr lang="en-US" sz="2800" smtClean="0">
                <a:solidFill>
                  <a:srgbClr val="739600"/>
                </a:solidFill>
                <a:latin typeface="Arial" charset="0"/>
                <a:cs typeface="Arial" charset="0"/>
              </a:rPr>
              <a:t>45 Minutes open discussion of questions</a:t>
            </a:r>
            <a:endParaRPr lang="en-US" sz="2800" smtClean="0">
              <a:latin typeface="Arial" charset="0"/>
              <a:cs typeface="Arial" charset="0"/>
            </a:endParaRPr>
          </a:p>
          <a:p>
            <a:pPr eaLnBrk="1" hangingPunct="1">
              <a:buFontTx/>
              <a:buNone/>
            </a:pPr>
            <a:endParaRPr lang="en-US" sz="2800" smtClean="0">
              <a:latin typeface="Arial" charset="0"/>
              <a:cs typeface="Arial"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2"/>
          <p:cNvSpPr>
            <a:spLocks noGrp="1" noChangeArrowheads="1"/>
          </p:cNvSpPr>
          <p:nvPr>
            <p:ph type="title"/>
          </p:nvPr>
        </p:nvSpPr>
        <p:spPr/>
        <p:txBody>
          <a:bodyPr/>
          <a:lstStyle/>
          <a:p>
            <a:pPr eaLnBrk="1" hangingPunct="1"/>
            <a:r>
              <a:rPr lang="en-US" smtClean="0">
                <a:latin typeface="Arial" charset="0"/>
                <a:cs typeface="Arial" charset="0"/>
              </a:rPr>
              <a:t>Module 4: Agency Collaboration</a:t>
            </a:r>
          </a:p>
        </p:txBody>
      </p:sp>
      <p:sp>
        <p:nvSpPr>
          <p:cNvPr id="140290" name="Rectangle 3"/>
          <p:cNvSpPr>
            <a:spLocks noGrp="1" noChangeArrowheads="1"/>
          </p:cNvSpPr>
          <p:nvPr>
            <p:ph idx="1"/>
          </p:nvPr>
        </p:nvSpPr>
        <p:spPr/>
        <p:txBody>
          <a:bodyPr/>
          <a:lstStyle/>
          <a:p>
            <a:r>
              <a:rPr lang="en-US" smtClean="0">
                <a:latin typeface="Arial" charset="0"/>
                <a:cs typeface="Arial" charset="0"/>
              </a:rPr>
              <a:t>Presentation of Scenario – 10 min</a:t>
            </a:r>
            <a:br>
              <a:rPr lang="en-US" smtClean="0">
                <a:latin typeface="Arial" charset="0"/>
                <a:cs typeface="Arial" charset="0"/>
              </a:rPr>
            </a:br>
            <a:endParaRPr lang="en-US" sz="2800" smtClean="0">
              <a:latin typeface="Arial" charset="0"/>
              <a:cs typeface="Arial" charset="0"/>
            </a:endParaRPr>
          </a:p>
          <a:p>
            <a:r>
              <a:rPr lang="en-US" smtClean="0">
                <a:latin typeface="Arial" charset="0"/>
                <a:cs typeface="Arial" charset="0"/>
              </a:rPr>
              <a:t>Work Session (in breakout groups)</a:t>
            </a:r>
          </a:p>
          <a:p>
            <a:pPr lvl="1"/>
            <a:r>
              <a:rPr lang="en-US" smtClean="0">
                <a:latin typeface="Arial" charset="0"/>
                <a:cs typeface="Arial" charset="0"/>
              </a:rPr>
              <a:t>Answering Questions – 30 min  </a:t>
            </a:r>
            <a:r>
              <a:rPr lang="en-US" sz="2400" smtClean="0">
                <a:latin typeface="Arial" charset="0"/>
                <a:cs typeface="Arial" charset="0"/>
              </a:rPr>
              <a:t/>
            </a:r>
            <a:br>
              <a:rPr lang="en-US" sz="2400" smtClean="0">
                <a:latin typeface="Arial" charset="0"/>
                <a:cs typeface="Arial" charset="0"/>
              </a:rPr>
            </a:br>
            <a:endParaRPr lang="en-US" sz="2400" smtClean="0">
              <a:latin typeface="Arial" charset="0"/>
              <a:cs typeface="Arial" charset="0"/>
            </a:endParaRPr>
          </a:p>
          <a:p>
            <a:r>
              <a:rPr lang="en-US" smtClean="0">
                <a:latin typeface="Arial" charset="0"/>
                <a:cs typeface="Arial" charset="0"/>
              </a:rPr>
              <a:t>Module Debrief (whole group) – 60 min</a:t>
            </a:r>
          </a:p>
        </p:txBody>
      </p:sp>
      <p:sp>
        <p:nvSpPr>
          <p:cNvPr id="140291" name="Footer Placeholder 3"/>
          <p:cNvSpPr>
            <a:spLocks noGrp="1"/>
          </p:cNvSpPr>
          <p:nvPr>
            <p:ph type="ftr" sz="quarter" idx="10"/>
          </p:nvPr>
        </p:nvSpPr>
        <p:spPr bwMode="auto">
          <a:noFill/>
          <a:ln>
            <a:miter lim="800000"/>
            <a:headEnd/>
            <a:tailEnd/>
          </a:ln>
        </p:spPr>
        <p:txBody>
          <a:bodyPr wrap="square" numCol="1" anchorCtr="0" compatLnSpc="1">
            <a:prstTxWarp prst="textNoShape">
              <a:avLst/>
            </a:prstTxWarp>
          </a:bodyPr>
          <a:lstStyle/>
          <a:p>
            <a:r>
              <a:rPr lang="en-US" smtClean="0">
                <a:solidFill>
                  <a:srgbClr val="898989"/>
                </a:solidFill>
              </a:rPr>
              <a:t>FOR EXERCISE PURPOSES ONLY</a:t>
            </a:r>
          </a:p>
          <a:p>
            <a:endParaRPr lang="en-US" smtClean="0">
              <a:solidFill>
                <a:srgbClr val="898989"/>
              </a:solidFil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Title 1"/>
          <p:cNvSpPr>
            <a:spLocks noGrp="1"/>
          </p:cNvSpPr>
          <p:nvPr>
            <p:ph type="title"/>
          </p:nvPr>
        </p:nvSpPr>
        <p:spPr>
          <a:xfrm>
            <a:off x="457200" y="76200"/>
            <a:ext cx="8229600" cy="1143000"/>
          </a:xfrm>
        </p:spPr>
        <p:txBody>
          <a:bodyPr/>
          <a:lstStyle/>
          <a:p>
            <a:r>
              <a:rPr lang="en-US" smtClean="0">
                <a:latin typeface="Arial" charset="0"/>
                <a:cs typeface="Arial" charset="0"/>
              </a:rPr>
              <a:t>Module 4: States A, B, and D, Wala County, Green County and the CDC</a:t>
            </a:r>
          </a:p>
        </p:txBody>
      </p:sp>
      <p:sp>
        <p:nvSpPr>
          <p:cNvPr id="141314" name="Content Placeholder 2"/>
          <p:cNvSpPr>
            <a:spLocks noGrp="1"/>
          </p:cNvSpPr>
          <p:nvPr>
            <p:ph idx="1"/>
          </p:nvPr>
        </p:nvSpPr>
        <p:spPr/>
        <p:txBody>
          <a:bodyPr/>
          <a:lstStyle/>
          <a:p>
            <a:r>
              <a:rPr lang="en-US" smtClean="0">
                <a:latin typeface="Arial" charset="0"/>
                <a:cs typeface="Arial" charset="0"/>
              </a:rPr>
              <a:t>State A laboratory supervisor notices that PulseNet uploads from Wala County and Green County appear to match each other</a:t>
            </a:r>
          </a:p>
          <a:p>
            <a:pPr lvl="1"/>
            <a:r>
              <a:rPr lang="en-US" smtClean="0">
                <a:latin typeface="Arial" charset="0"/>
                <a:cs typeface="Arial" charset="0"/>
              </a:rPr>
              <a:t>Lab contacts PulseNet team at CDC to discuss</a:t>
            </a:r>
          </a:p>
          <a:p>
            <a:pPr lvl="1"/>
            <a:r>
              <a:rPr lang="en-US" smtClean="0">
                <a:latin typeface="Arial" charset="0"/>
                <a:cs typeface="Arial" charset="0"/>
              </a:rPr>
              <a:t>PulseNet team identifies matching cases in states A,B, and D</a:t>
            </a:r>
          </a:p>
          <a:p>
            <a:r>
              <a:rPr lang="en-US" smtClean="0">
                <a:latin typeface="Arial" charset="0"/>
                <a:cs typeface="Arial" charset="0"/>
              </a:rPr>
              <a:t>Multi-state conference call held (May 30)</a:t>
            </a:r>
          </a:p>
          <a:p>
            <a:pPr lvl="1"/>
            <a:r>
              <a:rPr lang="en-US" smtClean="0">
                <a:latin typeface="Arial" charset="0"/>
                <a:cs typeface="Arial" charset="0"/>
              </a:rPr>
              <a:t>States A, B and D laboratory and epidemiology teams</a:t>
            </a:r>
          </a:p>
          <a:p>
            <a:pPr lvl="1"/>
            <a:r>
              <a:rPr lang="en-US" smtClean="0">
                <a:latin typeface="Arial" charset="0"/>
                <a:cs typeface="Arial" charset="0"/>
              </a:rPr>
              <a:t>County epidemiology staff in Wala and Green Counties</a:t>
            </a:r>
          </a:p>
          <a:p>
            <a:pPr lvl="1"/>
            <a:r>
              <a:rPr lang="en-US" smtClean="0">
                <a:latin typeface="Arial" charset="0"/>
                <a:cs typeface="Arial" charset="0"/>
              </a:rPr>
              <a:t>CDC PulseNet and OutbreakNet teams</a:t>
            </a:r>
          </a:p>
          <a:p>
            <a:pPr lvl="1"/>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Title 1"/>
          <p:cNvSpPr>
            <a:spLocks noGrp="1"/>
          </p:cNvSpPr>
          <p:nvPr>
            <p:ph type="title"/>
          </p:nvPr>
        </p:nvSpPr>
        <p:spPr>
          <a:xfrm>
            <a:off x="457200" y="76200"/>
            <a:ext cx="8229600" cy="1143000"/>
          </a:xfrm>
        </p:spPr>
        <p:txBody>
          <a:bodyPr/>
          <a:lstStyle/>
          <a:p>
            <a:r>
              <a:rPr lang="en-US" smtClean="0">
                <a:solidFill>
                  <a:srgbClr val="FFFFFF"/>
                </a:solidFill>
                <a:latin typeface="Arial" charset="0"/>
                <a:cs typeface="Arial" charset="0"/>
              </a:rPr>
              <a:t>Module 4: States A, B, and D, Wala County, Green County and the CDC</a:t>
            </a:r>
            <a:endParaRPr lang="en-US" smtClean="0">
              <a:latin typeface="Arial" charset="0"/>
              <a:cs typeface="Arial" charset="0"/>
            </a:endParaRPr>
          </a:p>
        </p:txBody>
      </p:sp>
      <p:sp>
        <p:nvSpPr>
          <p:cNvPr id="142338" name="Content Placeholder 2"/>
          <p:cNvSpPr>
            <a:spLocks noGrp="1"/>
          </p:cNvSpPr>
          <p:nvPr>
            <p:ph idx="1"/>
          </p:nvPr>
        </p:nvSpPr>
        <p:spPr/>
        <p:txBody>
          <a:bodyPr/>
          <a:lstStyle/>
          <a:p>
            <a:r>
              <a:rPr lang="en-US" smtClean="0">
                <a:latin typeface="Arial" charset="0"/>
                <a:cs typeface="Arial" charset="0"/>
              </a:rPr>
              <a:t>Multi-state conference call (May 30) cont’d</a:t>
            </a:r>
          </a:p>
          <a:p>
            <a:pPr lvl="1"/>
            <a:r>
              <a:rPr lang="en-US" sz="2400" smtClean="0">
                <a:latin typeface="Arial" charset="0"/>
                <a:cs typeface="Arial" charset="0"/>
              </a:rPr>
              <a:t>Review of:</a:t>
            </a:r>
          </a:p>
          <a:p>
            <a:pPr lvl="2">
              <a:buFont typeface="Arial" charset="0"/>
              <a:buChar char="–"/>
            </a:pPr>
            <a:r>
              <a:rPr lang="en-US" sz="2000" smtClean="0">
                <a:latin typeface="Arial" charset="0"/>
                <a:cs typeface="Arial" charset="0"/>
              </a:rPr>
              <a:t>PulseNet data</a:t>
            </a:r>
          </a:p>
          <a:p>
            <a:pPr lvl="2">
              <a:buFont typeface="Arial" charset="0"/>
              <a:buChar char="–"/>
            </a:pPr>
            <a:r>
              <a:rPr lang="en-US" sz="2000" smtClean="0">
                <a:latin typeface="Arial" charset="0"/>
                <a:cs typeface="Arial" charset="0"/>
              </a:rPr>
              <a:t>Baseline </a:t>
            </a:r>
            <a:r>
              <a:rPr lang="en-US" sz="2000" i="1" smtClean="0">
                <a:latin typeface="Arial" charset="0"/>
                <a:cs typeface="Arial" charset="0"/>
              </a:rPr>
              <a:t>Salmonella</a:t>
            </a:r>
            <a:r>
              <a:rPr lang="en-US" sz="2000" smtClean="0">
                <a:latin typeface="Arial" charset="0"/>
                <a:cs typeface="Arial" charset="0"/>
              </a:rPr>
              <a:t> Muenchen numbers</a:t>
            </a:r>
          </a:p>
          <a:p>
            <a:pPr lvl="2">
              <a:buFont typeface="Arial" charset="0"/>
              <a:buChar char="–"/>
            </a:pPr>
            <a:r>
              <a:rPr lang="en-US" sz="2000" smtClean="0">
                <a:latin typeface="Arial" charset="0"/>
                <a:cs typeface="Arial" charset="0"/>
              </a:rPr>
              <a:t>Consistencies in PFGE patterns from two different non-contiguous counties in same state</a:t>
            </a:r>
          </a:p>
          <a:p>
            <a:pPr lvl="2">
              <a:buFont typeface="Arial" charset="0"/>
              <a:buChar char="–"/>
            </a:pPr>
            <a:r>
              <a:rPr lang="en-US" sz="2000" smtClean="0">
                <a:latin typeface="Arial" charset="0"/>
                <a:cs typeface="Arial" charset="0"/>
              </a:rPr>
              <a:t>Similar upload recently from two other states</a:t>
            </a:r>
          </a:p>
          <a:p>
            <a:pPr lvl="1"/>
            <a:r>
              <a:rPr lang="en-US" sz="2400" smtClean="0">
                <a:latin typeface="Arial" charset="0"/>
                <a:cs typeface="Arial" charset="0"/>
              </a:rPr>
              <a:t>Counties and states share investigation on their local action steps/scenarios</a:t>
            </a:r>
          </a:p>
          <a:p>
            <a:pPr lvl="1"/>
            <a:r>
              <a:rPr lang="en-US" sz="2400" smtClean="0">
                <a:latin typeface="Arial" charset="0"/>
                <a:cs typeface="Arial" charset="0"/>
              </a:rPr>
              <a:t>CDC distributes nationwide Epi-X notification to all Health Departments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Title 1"/>
          <p:cNvSpPr>
            <a:spLocks noGrp="1"/>
          </p:cNvSpPr>
          <p:nvPr>
            <p:ph type="title"/>
          </p:nvPr>
        </p:nvSpPr>
        <p:spPr>
          <a:xfrm>
            <a:off x="457200" y="76200"/>
            <a:ext cx="8229600" cy="1143000"/>
          </a:xfrm>
        </p:spPr>
        <p:txBody>
          <a:bodyPr/>
          <a:lstStyle/>
          <a:p>
            <a:r>
              <a:rPr lang="en-US" smtClean="0">
                <a:solidFill>
                  <a:srgbClr val="FFFFFF"/>
                </a:solidFill>
                <a:latin typeface="Arial" charset="0"/>
                <a:cs typeface="Arial" charset="0"/>
              </a:rPr>
              <a:t>Module 4: States A, B, and D, Wala County, Green County and the CDC</a:t>
            </a:r>
            <a:endParaRPr lang="en-US" smtClean="0">
              <a:latin typeface="Arial" charset="0"/>
              <a:cs typeface="Arial" charset="0"/>
            </a:endParaRPr>
          </a:p>
        </p:txBody>
      </p:sp>
      <p:sp>
        <p:nvSpPr>
          <p:cNvPr id="143362" name="Content Placeholder 2"/>
          <p:cNvSpPr>
            <a:spLocks noGrp="1"/>
          </p:cNvSpPr>
          <p:nvPr>
            <p:ph idx="1"/>
          </p:nvPr>
        </p:nvSpPr>
        <p:spPr/>
        <p:txBody>
          <a:bodyPr/>
          <a:lstStyle/>
          <a:p>
            <a:pPr marL="342900" lvl="1" indent="-342900"/>
            <a:r>
              <a:rPr lang="en-US" sz="2600" smtClean="0">
                <a:latin typeface="Arial" charset="0"/>
                <a:cs typeface="Arial" charset="0"/>
              </a:rPr>
              <a:t>Conference call scheduled for next day</a:t>
            </a:r>
          </a:p>
          <a:p>
            <a:pPr marL="742950" lvl="2" indent="-342900">
              <a:buFont typeface="Wingdings" pitchFamily="2" charset="2"/>
              <a:buChar char="§"/>
            </a:pPr>
            <a:r>
              <a:rPr lang="en-US" sz="2200" smtClean="0">
                <a:latin typeface="Arial" charset="0"/>
                <a:cs typeface="Arial" charset="0"/>
              </a:rPr>
              <a:t>Goal: Report on all activities to date and collaboratively plan next steps</a:t>
            </a:r>
          </a:p>
          <a:p>
            <a:pPr marL="742950" lvl="2" indent="-342900">
              <a:buFont typeface="Wingdings" pitchFamily="2" charset="2"/>
              <a:buChar char="§"/>
            </a:pPr>
            <a:r>
              <a:rPr lang="en-US" sz="2200" smtClean="0">
                <a:latin typeface="Arial" charset="0"/>
                <a:cs typeface="Arial" charset="0"/>
              </a:rPr>
              <a:t>Call to broaden to include environmental health and regulatory agencies via:</a:t>
            </a:r>
          </a:p>
          <a:p>
            <a:pPr marL="1200150" lvl="3" indent="-342900"/>
            <a:r>
              <a:rPr lang="en-US" sz="2000" smtClean="0">
                <a:latin typeface="Arial" charset="0"/>
                <a:cs typeface="Arial" charset="0"/>
              </a:rPr>
              <a:t>USDA FSIS Liaison to CDC</a:t>
            </a:r>
          </a:p>
          <a:p>
            <a:pPr marL="1200150" lvl="3" indent="-342900"/>
            <a:r>
              <a:rPr lang="en-US" sz="2000" smtClean="0">
                <a:latin typeface="Arial" charset="0"/>
                <a:cs typeface="Arial" charset="0"/>
              </a:rPr>
              <a:t>DHHS FDA Liaison to CDC</a:t>
            </a:r>
          </a:p>
          <a:p>
            <a:pPr marL="1200150" lvl="3" indent="-342900"/>
            <a:r>
              <a:rPr lang="en-US" sz="2000" smtClean="0">
                <a:latin typeface="Arial" charset="0"/>
                <a:cs typeface="Arial" charset="0"/>
              </a:rPr>
              <a:t>Environmental health staff at the local and state levels</a:t>
            </a:r>
          </a:p>
          <a:p>
            <a:pPr marL="742950" lvl="2" indent="-342900"/>
            <a:endParaRPr lang="en-US" smtClean="0">
              <a:latin typeface="Arial" charset="0"/>
              <a:cs typeface="Arial" charset="0"/>
            </a:endParaRP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Title 1"/>
          <p:cNvSpPr>
            <a:spLocks noGrp="1"/>
          </p:cNvSpPr>
          <p:nvPr>
            <p:ph type="title"/>
          </p:nvPr>
        </p:nvSpPr>
        <p:spPr>
          <a:xfrm>
            <a:off x="457200" y="76200"/>
            <a:ext cx="8229600" cy="1143000"/>
          </a:xfrm>
        </p:spPr>
        <p:txBody>
          <a:bodyPr/>
          <a:lstStyle/>
          <a:p>
            <a:r>
              <a:rPr lang="en-US" smtClean="0">
                <a:latin typeface="Arial" charset="0"/>
                <a:cs typeface="Arial" charset="0"/>
              </a:rPr>
              <a:t>Module 4: Multistate/Government Conference Call</a:t>
            </a:r>
          </a:p>
        </p:txBody>
      </p:sp>
      <p:sp>
        <p:nvSpPr>
          <p:cNvPr id="3" name="Content Placeholder 2"/>
          <p:cNvSpPr>
            <a:spLocks noGrp="1"/>
          </p:cNvSpPr>
          <p:nvPr>
            <p:ph idx="1"/>
          </p:nvPr>
        </p:nvSpPr>
        <p:spPr/>
        <p:txBody>
          <a:bodyPr>
            <a:normAutofit fontScale="85000" lnSpcReduction="10000"/>
          </a:bodyPr>
          <a:lstStyle/>
          <a:p>
            <a:pPr>
              <a:defRPr/>
            </a:pPr>
            <a:r>
              <a:rPr lang="en-US" sz="3100" dirty="0" smtClean="0"/>
              <a:t>Hosted by CDC OutbreakNet Team (May 31)</a:t>
            </a:r>
          </a:p>
          <a:p>
            <a:pPr lvl="1">
              <a:defRPr/>
            </a:pPr>
            <a:r>
              <a:rPr lang="en-US" sz="2600" dirty="0" smtClean="0"/>
              <a:t>Each jurisdiction reports on current activities &amp; information on clusters</a:t>
            </a:r>
          </a:p>
          <a:p>
            <a:pPr lvl="1">
              <a:defRPr/>
            </a:pPr>
            <a:r>
              <a:rPr lang="en-US" sz="2600" dirty="0" smtClean="0"/>
              <a:t>Agencies share hypothesis generating questionnaires</a:t>
            </a:r>
            <a:endParaRPr lang="en-US" sz="2600" dirty="0"/>
          </a:p>
          <a:p>
            <a:pPr lvl="1">
              <a:defRPr/>
            </a:pPr>
            <a:r>
              <a:rPr lang="en-US" sz="2600" dirty="0" smtClean="0"/>
              <a:t>State A reports on short list of foods identified through </a:t>
            </a:r>
            <a:r>
              <a:rPr lang="en-US" sz="2600" dirty="0" err="1" smtClean="0"/>
              <a:t>epi</a:t>
            </a:r>
            <a:r>
              <a:rPr lang="en-US" sz="2600" dirty="0" smtClean="0"/>
              <a:t> investigation, chicken , lettuce, tortillas, green salsa and rice</a:t>
            </a:r>
            <a:endParaRPr lang="en-US" sz="2600" dirty="0"/>
          </a:p>
          <a:p>
            <a:pPr lvl="1">
              <a:defRPr/>
            </a:pPr>
            <a:r>
              <a:rPr lang="en-US" sz="2600" dirty="0" smtClean="0"/>
              <a:t>FSIS commits to evaluate the inspectional data and sampling for the poultry processor that produced the chicken strips</a:t>
            </a:r>
          </a:p>
          <a:p>
            <a:pPr lvl="1">
              <a:defRPr/>
            </a:pPr>
            <a:r>
              <a:rPr lang="en-US" sz="2600" dirty="0" smtClean="0"/>
              <a:t>FDA commits to </a:t>
            </a:r>
          </a:p>
          <a:p>
            <a:pPr lvl="2">
              <a:buFont typeface="Arial" pitchFamily="34" charset="0"/>
              <a:buChar char="–"/>
              <a:defRPr/>
            </a:pPr>
            <a:r>
              <a:rPr lang="en-US" dirty="0" smtClean="0"/>
              <a:t>Review information for the processors of produce, tortillas, cheese, salsa and rice </a:t>
            </a:r>
          </a:p>
          <a:p>
            <a:pPr lvl="2">
              <a:buFont typeface="Arial" pitchFamily="34" charset="0"/>
              <a:buChar char="–"/>
              <a:defRPr/>
            </a:pPr>
            <a:r>
              <a:rPr lang="en-US" dirty="0" smtClean="0"/>
              <a:t>Determine if the two cheese products are produced in the same facility</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Content Placeholder 2"/>
          <p:cNvSpPr>
            <a:spLocks noGrp="1"/>
          </p:cNvSpPr>
          <p:nvPr>
            <p:ph idx="1"/>
          </p:nvPr>
        </p:nvSpPr>
        <p:spPr/>
        <p:txBody>
          <a:bodyPr/>
          <a:lstStyle/>
          <a:p>
            <a:r>
              <a:rPr lang="en-US" smtClean="0">
                <a:latin typeface="Arial" charset="0"/>
                <a:cs typeface="Arial" charset="0"/>
              </a:rPr>
              <a:t>State report various media activities that have been on-going</a:t>
            </a:r>
          </a:p>
          <a:p>
            <a:r>
              <a:rPr lang="en-US" smtClean="0">
                <a:latin typeface="Arial" charset="0"/>
                <a:cs typeface="Arial" charset="0"/>
              </a:rPr>
              <a:t>CDC posts data that supports a linkage between the cases in the different jurisdictions</a:t>
            </a:r>
          </a:p>
          <a:p>
            <a:r>
              <a:rPr lang="en-US" smtClean="0">
                <a:latin typeface="Arial" charset="0"/>
                <a:cs typeface="Arial" charset="0"/>
              </a:rPr>
              <a:t>FDA and FSIS issue a press statement</a:t>
            </a:r>
          </a:p>
          <a:p>
            <a:r>
              <a:rPr lang="en-US" smtClean="0">
                <a:latin typeface="Arial" charset="0"/>
                <a:cs typeface="Arial" charset="0"/>
              </a:rPr>
              <a:t>FDA, FSIS and CDC host a “heads-up” call with some of the major food processing trade associations</a:t>
            </a:r>
          </a:p>
          <a:p>
            <a:endParaRPr lang="en-US" smtClean="0">
              <a:latin typeface="Arial" charset="0"/>
              <a:cs typeface="Arial" charset="0"/>
            </a:endParaRP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
        <p:nvSpPr>
          <p:cNvPr id="145411" name="Title 1"/>
          <p:cNvSpPr>
            <a:spLocks noGrp="1"/>
          </p:cNvSpPr>
          <p:nvPr>
            <p:ph type="title"/>
          </p:nvPr>
        </p:nvSpPr>
        <p:spPr>
          <a:xfrm>
            <a:off x="457200" y="76200"/>
            <a:ext cx="8229600" cy="1143000"/>
          </a:xfrm>
        </p:spPr>
        <p:txBody>
          <a:bodyPr/>
          <a:lstStyle/>
          <a:p>
            <a:r>
              <a:rPr lang="en-US" sz="4000" smtClean="0">
                <a:latin typeface="Arial" charset="0"/>
                <a:cs typeface="Arial" charset="0"/>
              </a:rPr>
              <a:t>Module 4: Multistate/Government Conference Call</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noGrp="1"/>
          </p:cNvSpPr>
          <p:nvPr>
            <p:ph type="title"/>
          </p:nvPr>
        </p:nvSpPr>
        <p:spPr/>
        <p:txBody>
          <a:bodyPr/>
          <a:lstStyle/>
          <a:p>
            <a:r>
              <a:rPr lang="en-US" smtClean="0">
                <a:latin typeface="Arial" charset="0"/>
                <a:cs typeface="Arial" charset="0"/>
              </a:rPr>
              <a:t>Exercise Structure</a:t>
            </a:r>
          </a:p>
        </p:txBody>
      </p:sp>
      <p:sp>
        <p:nvSpPr>
          <p:cNvPr id="88066" name="Content Placeholder 2"/>
          <p:cNvSpPr>
            <a:spLocks noGrp="1"/>
          </p:cNvSpPr>
          <p:nvPr>
            <p:ph idx="1"/>
          </p:nvPr>
        </p:nvSpPr>
        <p:spPr/>
        <p:txBody>
          <a:bodyPr/>
          <a:lstStyle/>
          <a:p>
            <a:r>
              <a:rPr lang="en-US" smtClean="0">
                <a:latin typeface="Arial" charset="0"/>
                <a:cs typeface="Arial" charset="0"/>
              </a:rPr>
              <a:t>This exercise is a highly interactive facilitated exercise with five learning modules:</a:t>
            </a:r>
          </a:p>
          <a:p>
            <a:pPr lvl="1"/>
            <a:r>
              <a:rPr lang="en-US" b="1" smtClean="0">
                <a:latin typeface="Arial" charset="0"/>
                <a:cs typeface="Arial" charset="0"/>
              </a:rPr>
              <a:t>Module 1- Onset of illness</a:t>
            </a:r>
            <a:endParaRPr lang="en-US" smtClean="0">
              <a:latin typeface="Arial" charset="0"/>
              <a:cs typeface="Arial" charset="0"/>
            </a:endParaRPr>
          </a:p>
          <a:p>
            <a:pPr lvl="1"/>
            <a:r>
              <a:rPr lang="en-US" b="1" smtClean="0">
                <a:latin typeface="Arial" charset="0"/>
                <a:cs typeface="Arial" charset="0"/>
              </a:rPr>
              <a:t>Module 2- Identification of common exposure</a:t>
            </a:r>
          </a:p>
          <a:p>
            <a:pPr lvl="1"/>
            <a:r>
              <a:rPr lang="en-US" b="1" smtClean="0">
                <a:latin typeface="Arial" charset="0"/>
                <a:cs typeface="Arial" charset="0"/>
              </a:rPr>
              <a:t>Module 3- Foodservice investigation </a:t>
            </a:r>
          </a:p>
          <a:p>
            <a:pPr lvl="1"/>
            <a:r>
              <a:rPr lang="en-US" b="1" smtClean="0">
                <a:latin typeface="Arial" charset="0"/>
                <a:cs typeface="Arial" charset="0"/>
              </a:rPr>
              <a:t>Module 4- Agency collaboration</a:t>
            </a:r>
          </a:p>
          <a:p>
            <a:pPr lvl="1"/>
            <a:r>
              <a:rPr lang="en-US" b="1" smtClean="0">
                <a:latin typeface="Arial" charset="0"/>
                <a:cs typeface="Arial" charset="0"/>
              </a:rPr>
              <a:t>Module 5- Traceback</a:t>
            </a:r>
            <a:endParaRPr lang="en-US" smtClean="0">
              <a:latin typeface="Arial" charset="0"/>
              <a:cs typeface="Arial" charset="0"/>
            </a:endParaRPr>
          </a:p>
          <a:p>
            <a:pPr lvl="1">
              <a:buFont typeface="Wingdings" pitchFamily="2" charset="2"/>
              <a:buNone/>
            </a:pPr>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Title 1"/>
          <p:cNvSpPr>
            <a:spLocks noGrp="1"/>
          </p:cNvSpPr>
          <p:nvPr>
            <p:ph type="title"/>
          </p:nvPr>
        </p:nvSpPr>
        <p:spPr>
          <a:xfrm>
            <a:off x="457200" y="76200"/>
            <a:ext cx="8229600" cy="1143000"/>
          </a:xfrm>
        </p:spPr>
        <p:txBody>
          <a:bodyPr/>
          <a:lstStyle/>
          <a:p>
            <a:r>
              <a:rPr lang="en-US" smtClean="0">
                <a:latin typeface="Arial" charset="0"/>
                <a:cs typeface="Arial" charset="0"/>
              </a:rPr>
              <a:t>Module 4: Multistate/Government Conference Call</a:t>
            </a:r>
          </a:p>
        </p:txBody>
      </p:sp>
      <p:sp>
        <p:nvSpPr>
          <p:cNvPr id="146434" name="Content Placeholder 2"/>
          <p:cNvSpPr>
            <a:spLocks noGrp="1"/>
          </p:cNvSpPr>
          <p:nvPr>
            <p:ph idx="1"/>
          </p:nvPr>
        </p:nvSpPr>
        <p:spPr/>
        <p:txBody>
          <a:bodyPr/>
          <a:lstStyle/>
          <a:p>
            <a:r>
              <a:rPr lang="en-US" smtClean="0">
                <a:latin typeface="Arial" charset="0"/>
                <a:cs typeface="Arial" charset="0"/>
              </a:rPr>
              <a:t>Follow-up conference call (June 2) </a:t>
            </a:r>
          </a:p>
          <a:p>
            <a:pPr lvl="1"/>
            <a:r>
              <a:rPr lang="en-US" smtClean="0">
                <a:latin typeface="Arial" charset="0"/>
                <a:cs typeface="Arial" charset="0"/>
              </a:rPr>
              <a:t>Wala County reports that they continue to review newer cases for common exposure points</a:t>
            </a:r>
          </a:p>
          <a:p>
            <a:pPr lvl="2">
              <a:buFont typeface="Arial" charset="0"/>
              <a:buChar char="–"/>
            </a:pPr>
            <a:r>
              <a:rPr lang="en-US" smtClean="0">
                <a:latin typeface="Arial" charset="0"/>
                <a:cs typeface="Arial" charset="0"/>
              </a:rPr>
              <a:t>Suggest a case-control analytical study might be needed</a:t>
            </a:r>
          </a:p>
          <a:p>
            <a:pPr lvl="1"/>
            <a:r>
              <a:rPr lang="en-US" smtClean="0">
                <a:latin typeface="Arial" charset="0"/>
                <a:cs typeface="Arial" charset="0"/>
              </a:rPr>
              <a:t>Green County doing same and agrees about case-control analytical study to try to identify an implicated food vehicle for this outbreak</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Title 1"/>
          <p:cNvSpPr>
            <a:spLocks noGrp="1"/>
          </p:cNvSpPr>
          <p:nvPr>
            <p:ph type="title"/>
          </p:nvPr>
        </p:nvSpPr>
        <p:spPr>
          <a:xfrm>
            <a:off x="457200" y="76200"/>
            <a:ext cx="8229600" cy="1143000"/>
          </a:xfrm>
        </p:spPr>
        <p:txBody>
          <a:bodyPr/>
          <a:lstStyle/>
          <a:p>
            <a:r>
              <a:rPr lang="en-US" smtClean="0">
                <a:latin typeface="Arial" charset="0"/>
                <a:cs typeface="Arial" charset="0"/>
              </a:rPr>
              <a:t>Module 4: Multistate/Government Conference Call</a:t>
            </a:r>
          </a:p>
        </p:txBody>
      </p:sp>
      <p:sp>
        <p:nvSpPr>
          <p:cNvPr id="3" name="Content Placeholder 2"/>
          <p:cNvSpPr>
            <a:spLocks noGrp="1"/>
          </p:cNvSpPr>
          <p:nvPr>
            <p:ph idx="1"/>
          </p:nvPr>
        </p:nvSpPr>
        <p:spPr/>
        <p:txBody>
          <a:bodyPr>
            <a:normAutofit fontScale="92500" lnSpcReduction="20000"/>
          </a:bodyPr>
          <a:lstStyle/>
          <a:p>
            <a:pPr>
              <a:defRPr/>
            </a:pPr>
            <a:r>
              <a:rPr lang="en-US" sz="2800" dirty="0" smtClean="0"/>
              <a:t>State A</a:t>
            </a:r>
          </a:p>
          <a:p>
            <a:pPr lvl="1">
              <a:defRPr/>
            </a:pPr>
            <a:r>
              <a:rPr lang="en-US" sz="2400" dirty="0" smtClean="0"/>
              <a:t>Restaurant Chain A sample analysis underway; results expected on June 3</a:t>
            </a:r>
          </a:p>
          <a:p>
            <a:pPr lvl="1">
              <a:defRPr/>
            </a:pPr>
            <a:r>
              <a:rPr lang="en-US" sz="2400" dirty="0" smtClean="0"/>
              <a:t>ABC College cafeteria analysis will be complete on June 4</a:t>
            </a:r>
          </a:p>
          <a:p>
            <a:pPr>
              <a:defRPr/>
            </a:pPr>
            <a:r>
              <a:rPr lang="en-US" sz="2800" dirty="0" smtClean="0"/>
              <a:t>State B</a:t>
            </a:r>
          </a:p>
          <a:p>
            <a:pPr lvl="1">
              <a:defRPr/>
            </a:pPr>
            <a:r>
              <a:rPr lang="en-US" sz="2400" dirty="0" smtClean="0"/>
              <a:t>No Restaurant Chain A restaurants in the state</a:t>
            </a:r>
          </a:p>
          <a:p>
            <a:pPr lvl="2">
              <a:buFont typeface="Arial" pitchFamily="34" charset="0"/>
              <a:buChar char="–"/>
              <a:defRPr/>
            </a:pPr>
            <a:r>
              <a:rPr lang="en-US" dirty="0" smtClean="0"/>
              <a:t>No Restaurant Chain A exposure points</a:t>
            </a:r>
          </a:p>
          <a:p>
            <a:pPr lvl="1">
              <a:defRPr/>
            </a:pPr>
            <a:r>
              <a:rPr lang="en-US" sz="2400" dirty="0" smtClean="0"/>
              <a:t>Interviewees do have exposure to poultry products in foodservice and Tex-Mex cuisine exposure, particularly chicken taco salads</a:t>
            </a:r>
          </a:p>
          <a:p>
            <a:pPr lvl="2">
              <a:buFont typeface="Arial" pitchFamily="34" charset="0"/>
              <a:buChar char="–"/>
              <a:defRPr/>
            </a:pPr>
            <a:r>
              <a:rPr lang="en-US" dirty="0" smtClean="0"/>
              <a:t>Preliminary list includes chicken sandwiches, taco salad with fresh commercial salsa from quick service restaurants, fresh cut iceberg lettuce and yogurt</a:t>
            </a:r>
            <a:endParaRPr lang="en-US" dirty="0"/>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Title 1"/>
          <p:cNvSpPr>
            <a:spLocks noGrp="1"/>
          </p:cNvSpPr>
          <p:nvPr>
            <p:ph type="title"/>
          </p:nvPr>
        </p:nvSpPr>
        <p:spPr>
          <a:xfrm>
            <a:off x="457200" y="76200"/>
            <a:ext cx="8229600" cy="1143000"/>
          </a:xfrm>
        </p:spPr>
        <p:txBody>
          <a:bodyPr/>
          <a:lstStyle/>
          <a:p>
            <a:r>
              <a:rPr lang="en-US" smtClean="0">
                <a:latin typeface="Arial" charset="0"/>
                <a:cs typeface="Arial" charset="0"/>
              </a:rPr>
              <a:t>Module 4: Multistate/Government Conference Call</a:t>
            </a:r>
          </a:p>
        </p:txBody>
      </p:sp>
      <p:sp>
        <p:nvSpPr>
          <p:cNvPr id="148482" name="Content Placeholder 2"/>
          <p:cNvSpPr>
            <a:spLocks noGrp="1"/>
          </p:cNvSpPr>
          <p:nvPr>
            <p:ph idx="1"/>
          </p:nvPr>
        </p:nvSpPr>
        <p:spPr/>
        <p:txBody>
          <a:bodyPr/>
          <a:lstStyle/>
          <a:p>
            <a:r>
              <a:rPr lang="en-US" smtClean="0">
                <a:latin typeface="Arial" charset="0"/>
                <a:cs typeface="Arial" charset="0"/>
              </a:rPr>
              <a:t>State D indicates that their interviews are underway and are including the lists of items from the other jurisdictions, as well as the general hypothesis generating format</a:t>
            </a:r>
          </a:p>
          <a:p>
            <a:r>
              <a:rPr lang="en-US" smtClean="0">
                <a:latin typeface="Arial" charset="0"/>
                <a:cs typeface="Arial" charset="0"/>
              </a:rPr>
              <a:t>FSIS did not find deficiencies or positive samples with poultry producer</a:t>
            </a:r>
          </a:p>
          <a:p>
            <a:pPr lvl="1"/>
            <a:r>
              <a:rPr lang="en-US" smtClean="0">
                <a:latin typeface="Arial" charset="0"/>
                <a:cs typeface="Arial" charset="0"/>
              </a:rPr>
              <a:t>Additional samples/analysis underway</a:t>
            </a:r>
          </a:p>
          <a:p>
            <a:r>
              <a:rPr lang="en-US" smtClean="0">
                <a:latin typeface="Arial" charset="0"/>
                <a:cs typeface="Arial" charset="0"/>
              </a:rPr>
              <a:t>FDA indicates that the two cheese types are not made by the same processor</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Title 1"/>
          <p:cNvSpPr>
            <a:spLocks noGrp="1"/>
          </p:cNvSpPr>
          <p:nvPr>
            <p:ph type="title"/>
          </p:nvPr>
        </p:nvSpPr>
        <p:spPr>
          <a:xfrm>
            <a:off x="457200" y="76200"/>
            <a:ext cx="8229600" cy="1143000"/>
          </a:xfrm>
        </p:spPr>
        <p:txBody>
          <a:bodyPr/>
          <a:lstStyle/>
          <a:p>
            <a:r>
              <a:rPr lang="en-US" smtClean="0">
                <a:latin typeface="Arial" charset="0"/>
                <a:cs typeface="Arial" charset="0"/>
              </a:rPr>
              <a:t>Module 4: Multistate/Government Conference Call</a:t>
            </a:r>
          </a:p>
        </p:txBody>
      </p:sp>
      <p:sp>
        <p:nvSpPr>
          <p:cNvPr id="149506" name="Content Placeholder 2"/>
          <p:cNvSpPr>
            <a:spLocks noGrp="1"/>
          </p:cNvSpPr>
          <p:nvPr>
            <p:ph idx="1"/>
          </p:nvPr>
        </p:nvSpPr>
        <p:spPr>
          <a:xfrm>
            <a:off x="457200" y="1600200"/>
            <a:ext cx="8229600" cy="4648200"/>
          </a:xfrm>
        </p:spPr>
        <p:txBody>
          <a:bodyPr/>
          <a:lstStyle/>
          <a:p>
            <a:r>
              <a:rPr lang="en-US" smtClean="0">
                <a:latin typeface="Arial" charset="0"/>
                <a:cs typeface="Arial" charset="0"/>
              </a:rPr>
              <a:t>Synthesis</a:t>
            </a:r>
          </a:p>
          <a:p>
            <a:pPr lvl="1"/>
            <a:r>
              <a:rPr lang="en-US" smtClean="0">
                <a:latin typeface="Arial" charset="0"/>
                <a:cs typeface="Arial" charset="0"/>
              </a:rPr>
              <a:t>Don’t know what food is implicated in a multi-state outbreak</a:t>
            </a:r>
          </a:p>
          <a:p>
            <a:pPr lvl="1"/>
            <a:r>
              <a:rPr lang="en-US" smtClean="0">
                <a:latin typeface="Arial" charset="0"/>
                <a:cs typeface="Arial" charset="0"/>
              </a:rPr>
              <a:t>Preponderance of poultry and Tex-Mex food items</a:t>
            </a:r>
          </a:p>
          <a:p>
            <a:pPr lvl="1"/>
            <a:r>
              <a:rPr lang="en-US" smtClean="0">
                <a:latin typeface="Arial" charset="0"/>
                <a:cs typeface="Arial" charset="0"/>
              </a:rPr>
              <a:t>Based on history of outbreaks, discussion centers on the possibility of the lettuce, the chicken or the fresh salsa</a:t>
            </a:r>
          </a:p>
          <a:p>
            <a:pPr lvl="1"/>
            <a:r>
              <a:rPr lang="en-US" smtClean="0">
                <a:latin typeface="Arial" charset="0"/>
                <a:cs typeface="Arial" charset="0"/>
              </a:rPr>
              <a:t>CDC posts data that supports a linkage between the cases in the different jurisdictions</a:t>
            </a:r>
          </a:p>
          <a:p>
            <a:pPr lvl="1"/>
            <a:r>
              <a:rPr lang="en-US" smtClean="0">
                <a:latin typeface="Arial" charset="0"/>
                <a:cs typeface="Arial" charset="0"/>
              </a:rPr>
              <a:t>Same brands of salsa and chopped lettuce used in State A by Restaurant Chain A and ABC College</a:t>
            </a:r>
          </a:p>
          <a:p>
            <a:pPr lvl="2">
              <a:buFont typeface="Arial" charset="0"/>
              <a:buChar char="–"/>
            </a:pPr>
            <a:r>
              <a:rPr lang="en-US" sz="2000" smtClean="0">
                <a:latin typeface="Arial" charset="0"/>
                <a:cs typeface="Arial" charset="0"/>
              </a:rPr>
              <a:t>FDA asks State B to research if same brands also used</a:t>
            </a:r>
          </a:p>
          <a:p>
            <a:pPr lvl="1"/>
            <a:r>
              <a:rPr lang="en-US" smtClean="0">
                <a:latin typeface="Arial" charset="0"/>
                <a:cs typeface="Arial" charset="0"/>
              </a:rPr>
              <a:t>Proactive investigations at the college and the Restaurant Chain A completed, records in hand and under review</a:t>
            </a:r>
          </a:p>
          <a:p>
            <a:pPr lvl="2"/>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Title 1"/>
          <p:cNvSpPr>
            <a:spLocks noGrp="1"/>
          </p:cNvSpPr>
          <p:nvPr>
            <p:ph type="title"/>
          </p:nvPr>
        </p:nvSpPr>
        <p:spPr/>
        <p:txBody>
          <a:bodyPr/>
          <a:lstStyle/>
          <a:p>
            <a:r>
              <a:rPr lang="en-US" smtClean="0">
                <a:latin typeface="Arial" charset="0"/>
                <a:cs typeface="Arial" charset="0"/>
              </a:rPr>
              <a:t>Summary of Developments</a:t>
            </a:r>
          </a:p>
        </p:txBody>
      </p:sp>
      <p:sp>
        <p:nvSpPr>
          <p:cNvPr id="150530" name="Content Placeholder 2"/>
          <p:cNvSpPr>
            <a:spLocks noGrp="1"/>
          </p:cNvSpPr>
          <p:nvPr>
            <p:ph idx="1"/>
          </p:nvPr>
        </p:nvSpPr>
        <p:spPr/>
        <p:txBody>
          <a:bodyPr/>
          <a:lstStyle/>
          <a:p>
            <a:r>
              <a:rPr lang="en-US" smtClean="0">
                <a:latin typeface="Arial" charset="0"/>
                <a:cs typeface="Arial" charset="0"/>
              </a:rPr>
              <a:t>CDC OutbreakNET engaged and conference call with three states conducted</a:t>
            </a:r>
          </a:p>
          <a:p>
            <a:r>
              <a:rPr lang="en-US" smtClean="0">
                <a:latin typeface="Arial" charset="0"/>
                <a:cs typeface="Arial" charset="0"/>
              </a:rPr>
              <a:t>Multi agency (CDC, FDA and FSIS) and multi state conference call conducted</a:t>
            </a:r>
          </a:p>
          <a:p>
            <a:r>
              <a:rPr lang="en-US" smtClean="0">
                <a:latin typeface="Arial" charset="0"/>
                <a:cs typeface="Arial" charset="0"/>
              </a:rPr>
              <a:t>USDA FNS notified of potential link to a school</a:t>
            </a:r>
          </a:p>
          <a:p>
            <a:r>
              <a:rPr lang="en-US" smtClean="0">
                <a:latin typeface="Arial" charset="0"/>
                <a:cs typeface="Arial" charset="0"/>
              </a:rPr>
              <a:t>CDC issues nationwide notification to public health agencies</a:t>
            </a:r>
          </a:p>
        </p:txBody>
      </p:sp>
      <p:sp>
        <p:nvSpPr>
          <p:cNvPr id="150531" name="Footer Placeholder 3"/>
          <p:cNvSpPr>
            <a:spLocks noGrp="1"/>
          </p:cNvSpPr>
          <p:nvPr>
            <p:ph type="ftr" sz="quarter" idx="10"/>
          </p:nvPr>
        </p:nvSpPr>
        <p:spPr bwMode="auto">
          <a:noFill/>
          <a:ln>
            <a:miter lim="800000"/>
            <a:headEnd/>
            <a:tailEnd/>
          </a:ln>
        </p:spPr>
        <p:txBody>
          <a:bodyPr wrap="square" numCol="1" anchorCtr="0" compatLnSpc="1">
            <a:prstTxWarp prst="textNoShape">
              <a:avLst/>
            </a:prstTxWarp>
          </a:bodyPr>
          <a:lstStyle/>
          <a:p>
            <a:r>
              <a:rPr lang="en-US" smtClean="0">
                <a:solidFill>
                  <a:srgbClr val="898989"/>
                </a:solidFill>
              </a:rPr>
              <a:t>FOR EXERCISE PURPOSES ONLY</a:t>
            </a:r>
          </a:p>
          <a:p>
            <a:endParaRPr lang="en-US" smtClean="0">
              <a:solidFill>
                <a:srgbClr val="898989"/>
              </a:solidFill>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Title 1"/>
          <p:cNvSpPr>
            <a:spLocks noGrp="1"/>
          </p:cNvSpPr>
          <p:nvPr>
            <p:ph type="title"/>
          </p:nvPr>
        </p:nvSpPr>
        <p:spPr/>
        <p:txBody>
          <a:bodyPr/>
          <a:lstStyle/>
          <a:p>
            <a:r>
              <a:rPr lang="en-US" smtClean="0">
                <a:latin typeface="Arial" charset="0"/>
                <a:cs typeface="Arial" charset="0"/>
              </a:rPr>
              <a:t>Summary of Developments (cont.)</a:t>
            </a:r>
          </a:p>
        </p:txBody>
      </p:sp>
      <p:sp>
        <p:nvSpPr>
          <p:cNvPr id="151554" name="Content Placeholder 2"/>
          <p:cNvSpPr>
            <a:spLocks noGrp="1"/>
          </p:cNvSpPr>
          <p:nvPr>
            <p:ph idx="1"/>
          </p:nvPr>
        </p:nvSpPr>
        <p:spPr/>
        <p:txBody>
          <a:bodyPr/>
          <a:lstStyle/>
          <a:p>
            <a:r>
              <a:rPr lang="en-US" smtClean="0">
                <a:latin typeface="Arial" charset="0"/>
                <a:cs typeface="Arial" charset="0"/>
              </a:rPr>
              <a:t>Informational call with food industry trade associations held</a:t>
            </a:r>
          </a:p>
          <a:p>
            <a:r>
              <a:rPr lang="en-US" smtClean="0">
                <a:latin typeface="Arial" charset="0"/>
                <a:cs typeface="Arial" charset="0"/>
              </a:rPr>
              <a:t>FDA and USDA FSIS release statement to the regional media regarding the outbreak</a:t>
            </a:r>
          </a:p>
          <a:p>
            <a:r>
              <a:rPr lang="en-US" smtClean="0">
                <a:latin typeface="Arial" charset="0"/>
                <a:cs typeface="Arial" charset="0"/>
              </a:rPr>
              <a:t>Case control study initiated</a:t>
            </a:r>
          </a:p>
          <a:p>
            <a:r>
              <a:rPr lang="en-US" smtClean="0">
                <a:latin typeface="Arial" charset="0"/>
                <a:cs typeface="Arial" charset="0"/>
              </a:rPr>
              <a:t>Investigation focuses on chicken, salsa and iceberg lettuce</a:t>
            </a:r>
          </a:p>
        </p:txBody>
      </p:sp>
      <p:sp>
        <p:nvSpPr>
          <p:cNvPr id="151555" name="Footer Placeholder 3"/>
          <p:cNvSpPr>
            <a:spLocks noGrp="1"/>
          </p:cNvSpPr>
          <p:nvPr>
            <p:ph type="ftr" sz="quarter" idx="10"/>
          </p:nvPr>
        </p:nvSpPr>
        <p:spPr bwMode="auto">
          <a:noFill/>
          <a:ln>
            <a:miter lim="800000"/>
            <a:headEnd/>
            <a:tailEnd/>
          </a:ln>
        </p:spPr>
        <p:txBody>
          <a:bodyPr wrap="square" numCol="1" anchorCtr="0" compatLnSpc="1">
            <a:prstTxWarp prst="textNoShape">
              <a:avLst/>
            </a:prstTxWarp>
          </a:bodyPr>
          <a:lstStyle/>
          <a:p>
            <a:r>
              <a:rPr lang="en-US" smtClean="0">
                <a:solidFill>
                  <a:srgbClr val="898989"/>
                </a:solidFill>
              </a:rPr>
              <a:t>FOR EXERCISE PURPOSES ONLY</a:t>
            </a:r>
          </a:p>
          <a:p>
            <a:endParaRPr lang="en-US" smtClean="0">
              <a:solidFill>
                <a:srgbClr val="898989"/>
              </a:solidFill>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Rectangle 2"/>
          <p:cNvSpPr>
            <a:spLocks noGrp="1" noChangeArrowheads="1"/>
          </p:cNvSpPr>
          <p:nvPr>
            <p:ph type="title"/>
          </p:nvPr>
        </p:nvSpPr>
        <p:spPr/>
        <p:txBody>
          <a:bodyPr/>
          <a:lstStyle/>
          <a:p>
            <a:pPr eaLnBrk="1" hangingPunct="1"/>
            <a:r>
              <a:rPr lang="en-US" smtClean="0">
                <a:latin typeface="Arial" charset="0"/>
                <a:cs typeface="Arial" charset="0"/>
              </a:rPr>
              <a:t>Table Activity Session</a:t>
            </a:r>
          </a:p>
        </p:txBody>
      </p:sp>
      <p:sp>
        <p:nvSpPr>
          <p:cNvPr id="152578" name="Rectangle 3"/>
          <p:cNvSpPr>
            <a:spLocks noGrp="1" noChangeArrowheads="1"/>
          </p:cNvSpPr>
          <p:nvPr>
            <p:ph idx="1"/>
          </p:nvPr>
        </p:nvSpPr>
        <p:spPr/>
        <p:txBody>
          <a:bodyPr/>
          <a:lstStyle/>
          <a:p>
            <a:pPr marL="685800" lvl="1" indent="-457200" eaLnBrk="1" hangingPunct="1">
              <a:buFont typeface="Calibri" pitchFamily="34" charset="0"/>
              <a:buAutoNum type="arabicPeriod"/>
            </a:pPr>
            <a:r>
              <a:rPr lang="en-US" sz="2600" smtClean="0">
                <a:latin typeface="Arial" charset="0"/>
                <a:cs typeface="Arial" charset="0"/>
              </a:rPr>
              <a:t>Consider the developments while answering assigned questions</a:t>
            </a:r>
          </a:p>
          <a:p>
            <a:pPr marL="685800" lvl="1" indent="-457200" eaLnBrk="1" hangingPunct="1">
              <a:buFont typeface="Calibri" pitchFamily="34" charset="0"/>
              <a:buAutoNum type="arabicPeriod"/>
            </a:pPr>
            <a:r>
              <a:rPr lang="en-US" sz="2600" smtClean="0">
                <a:latin typeface="Arial" charset="0"/>
                <a:cs typeface="Arial" charset="0"/>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600" smtClean="0">
                <a:latin typeface="Arial" charset="0"/>
                <a:cs typeface="Arial" charset="0"/>
              </a:rPr>
              <a:t>Record any unanswered assigned questions or participant questions</a:t>
            </a:r>
          </a:p>
        </p:txBody>
      </p:sp>
      <p:sp>
        <p:nvSpPr>
          <p:cNvPr id="152579" name="Footer Placeholder 3"/>
          <p:cNvSpPr>
            <a:spLocks noGrp="1"/>
          </p:cNvSpPr>
          <p:nvPr>
            <p:ph type="ftr" sz="quarter" idx="10"/>
          </p:nvPr>
        </p:nvSpPr>
        <p:spPr bwMode="auto">
          <a:noFill/>
          <a:ln>
            <a:miter lim="800000"/>
            <a:headEnd/>
            <a:tailEnd/>
          </a:ln>
        </p:spPr>
        <p:txBody>
          <a:bodyPr wrap="square" numCol="1" anchorCtr="0" compatLnSpc="1">
            <a:prstTxWarp prst="textNoShape">
              <a:avLst/>
            </a:prstTxWarp>
          </a:bodyPr>
          <a:lstStyle/>
          <a:p>
            <a:r>
              <a:rPr lang="en-US" smtClean="0">
                <a:solidFill>
                  <a:srgbClr val="898989"/>
                </a:solidFill>
              </a:rPr>
              <a:t>FOR EXERCISE PURPOSES ONLY</a:t>
            </a:r>
          </a:p>
          <a:p>
            <a:endParaRPr lang="en-US" smtClean="0">
              <a:solidFill>
                <a:srgbClr val="898989"/>
              </a:solidFill>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Rectangle 2"/>
          <p:cNvSpPr>
            <a:spLocks noGrp="1" noChangeArrowheads="1"/>
          </p:cNvSpPr>
          <p:nvPr>
            <p:ph type="title"/>
          </p:nvPr>
        </p:nvSpPr>
        <p:spPr/>
        <p:txBody>
          <a:bodyPr/>
          <a:lstStyle/>
          <a:p>
            <a:pPr eaLnBrk="1" hangingPunct="1"/>
            <a:r>
              <a:rPr lang="en-US" smtClean="0">
                <a:latin typeface="Arial" charset="0"/>
                <a:cs typeface="Arial" charset="0"/>
              </a:rPr>
              <a:t>Break Out Session</a:t>
            </a:r>
          </a:p>
        </p:txBody>
      </p:sp>
      <p:sp>
        <p:nvSpPr>
          <p:cNvPr id="153602" name="TextBox 2"/>
          <p:cNvSpPr txBox="1">
            <a:spLocks noChangeArrowheads="1"/>
          </p:cNvSpPr>
          <p:nvPr/>
        </p:nvSpPr>
        <p:spPr bwMode="auto">
          <a:xfrm>
            <a:off x="1371600" y="2590800"/>
            <a:ext cx="6172200" cy="1384300"/>
          </a:xfrm>
          <a:prstGeom prst="rect">
            <a:avLst/>
          </a:prstGeom>
          <a:noFill/>
          <a:ln w="9525">
            <a:noFill/>
            <a:miter lim="800000"/>
            <a:headEnd/>
            <a:tailEnd/>
          </a:ln>
        </p:spPr>
        <p:txBody>
          <a:bodyPr>
            <a:spAutoFit/>
          </a:bodyPr>
          <a:lstStyle/>
          <a:p>
            <a:pPr algn="ctr"/>
            <a:r>
              <a:rPr lang="en-US" sz="2800">
                <a:solidFill>
                  <a:srgbClr val="739600"/>
                </a:solidFill>
              </a:rPr>
              <a:t>30 Minutes to discuss questions</a:t>
            </a:r>
          </a:p>
          <a:p>
            <a:pPr algn="ctr"/>
            <a:endParaRPr lang="en-US" sz="2800">
              <a:solidFill>
                <a:srgbClr val="739600"/>
              </a:solidFill>
            </a:endParaRPr>
          </a:p>
          <a:p>
            <a:pPr algn="ctr"/>
            <a:r>
              <a:rPr lang="en-US" sz="2800">
                <a:solidFill>
                  <a:srgbClr val="739600"/>
                </a:solidFill>
              </a:rPr>
              <a:t>60 Minutes for all groups to report out</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Rectangle 2"/>
          <p:cNvSpPr>
            <a:spLocks noGrp="1" noChangeArrowheads="1"/>
          </p:cNvSpPr>
          <p:nvPr>
            <p:ph type="title"/>
          </p:nvPr>
        </p:nvSpPr>
        <p:spPr/>
        <p:txBody>
          <a:bodyPr/>
          <a:lstStyle/>
          <a:p>
            <a:pPr eaLnBrk="1" hangingPunct="1"/>
            <a:r>
              <a:rPr lang="en-US" smtClean="0">
                <a:latin typeface="Arial" charset="0"/>
                <a:cs typeface="Arial" charset="0"/>
              </a:rPr>
              <a:t>Break</a:t>
            </a:r>
          </a:p>
        </p:txBody>
      </p:sp>
      <p:sp>
        <p:nvSpPr>
          <p:cNvPr id="154626" name="Rectangle 3"/>
          <p:cNvSpPr>
            <a:spLocks noGrp="1" noChangeArrowheads="1"/>
          </p:cNvSpPr>
          <p:nvPr>
            <p:ph idx="1"/>
          </p:nvPr>
        </p:nvSpPr>
        <p:spPr>
          <a:xfrm>
            <a:off x="457200" y="2895600"/>
            <a:ext cx="8229600" cy="3230563"/>
          </a:xfrm>
        </p:spPr>
        <p:txBody>
          <a:bodyPr/>
          <a:lstStyle/>
          <a:p>
            <a:pPr algn="ctr">
              <a:buFont typeface="Wingdings" pitchFamily="2" charset="2"/>
              <a:buNone/>
            </a:pPr>
            <a:r>
              <a:rPr lang="en-US" sz="2800" smtClean="0">
                <a:solidFill>
                  <a:srgbClr val="739600"/>
                </a:solidFill>
                <a:latin typeface="Arial" charset="0"/>
                <a:cs typeface="Arial" charset="0"/>
              </a:rPr>
              <a:t>15 Minutes</a:t>
            </a:r>
            <a:endParaRPr lang="en-US" sz="2800" smtClean="0">
              <a:latin typeface="Arial" charset="0"/>
              <a:cs typeface="Arial" charset="0"/>
            </a:endParaRPr>
          </a:p>
          <a:p>
            <a:pPr eaLnBrk="1" hangingPunct="1">
              <a:buFontTx/>
              <a:buNone/>
            </a:pPr>
            <a:endParaRPr lang="en-US" sz="2800" smtClean="0">
              <a:latin typeface="Arial" charset="0"/>
              <a:cs typeface="Arial" charset="0"/>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Rectangle 2"/>
          <p:cNvSpPr>
            <a:spLocks noGrp="1" noChangeArrowheads="1"/>
          </p:cNvSpPr>
          <p:nvPr>
            <p:ph type="title"/>
          </p:nvPr>
        </p:nvSpPr>
        <p:spPr/>
        <p:txBody>
          <a:bodyPr/>
          <a:lstStyle/>
          <a:p>
            <a:pPr eaLnBrk="1" hangingPunct="1"/>
            <a:r>
              <a:rPr lang="en-US" smtClean="0">
                <a:latin typeface="Arial" charset="0"/>
                <a:cs typeface="Arial" charset="0"/>
              </a:rPr>
              <a:t>Module 5: Traceback</a:t>
            </a:r>
          </a:p>
        </p:txBody>
      </p:sp>
      <p:sp>
        <p:nvSpPr>
          <p:cNvPr id="155650" name="Rectangle 3"/>
          <p:cNvSpPr>
            <a:spLocks noGrp="1" noChangeArrowheads="1"/>
          </p:cNvSpPr>
          <p:nvPr>
            <p:ph idx="1"/>
          </p:nvPr>
        </p:nvSpPr>
        <p:spPr/>
        <p:txBody>
          <a:bodyPr/>
          <a:lstStyle/>
          <a:p>
            <a:r>
              <a:rPr lang="en-US" smtClean="0">
                <a:latin typeface="Arial" charset="0"/>
                <a:cs typeface="Arial" charset="0"/>
              </a:rPr>
              <a:t>Presentation of Scenario – 20 min</a:t>
            </a:r>
            <a:br>
              <a:rPr lang="en-US" smtClean="0">
                <a:latin typeface="Arial" charset="0"/>
                <a:cs typeface="Arial" charset="0"/>
              </a:rPr>
            </a:br>
            <a:endParaRPr lang="en-US" sz="2800" smtClean="0">
              <a:latin typeface="Arial" charset="0"/>
              <a:cs typeface="Arial" charset="0"/>
            </a:endParaRPr>
          </a:p>
          <a:p>
            <a:r>
              <a:rPr lang="en-US" smtClean="0">
                <a:latin typeface="Arial" charset="0"/>
                <a:cs typeface="Arial" charset="0"/>
              </a:rPr>
              <a:t>Work Session (in breakout groups)</a:t>
            </a:r>
          </a:p>
          <a:p>
            <a:pPr lvl="1"/>
            <a:r>
              <a:rPr lang="en-US" smtClean="0">
                <a:latin typeface="Arial" charset="0"/>
                <a:cs typeface="Arial" charset="0"/>
              </a:rPr>
              <a:t>Answering Questions – 30 min  </a:t>
            </a:r>
            <a:r>
              <a:rPr lang="en-US" sz="2400" smtClean="0">
                <a:latin typeface="Arial" charset="0"/>
                <a:cs typeface="Arial" charset="0"/>
              </a:rPr>
              <a:t/>
            </a:r>
            <a:br>
              <a:rPr lang="en-US" sz="2400" smtClean="0">
                <a:latin typeface="Arial" charset="0"/>
                <a:cs typeface="Arial" charset="0"/>
              </a:rPr>
            </a:br>
            <a:endParaRPr lang="en-US" sz="2400" smtClean="0">
              <a:latin typeface="Arial" charset="0"/>
              <a:cs typeface="Arial" charset="0"/>
            </a:endParaRPr>
          </a:p>
          <a:p>
            <a:r>
              <a:rPr lang="en-US" smtClean="0">
                <a:latin typeface="Arial" charset="0"/>
                <a:cs typeface="Arial" charset="0"/>
              </a:rPr>
              <a:t>Module Debrief (whole group) – 60 min</a:t>
            </a:r>
          </a:p>
        </p:txBody>
      </p:sp>
      <p:sp>
        <p:nvSpPr>
          <p:cNvPr id="155651" name="Footer Placeholder 3"/>
          <p:cNvSpPr>
            <a:spLocks noGrp="1"/>
          </p:cNvSpPr>
          <p:nvPr>
            <p:ph type="ftr" sz="quarter" idx="10"/>
          </p:nvPr>
        </p:nvSpPr>
        <p:spPr bwMode="auto">
          <a:noFill/>
          <a:ln>
            <a:miter lim="800000"/>
            <a:headEnd/>
            <a:tailEnd/>
          </a:ln>
        </p:spPr>
        <p:txBody>
          <a:bodyPr wrap="square" numCol="1" anchorCtr="0" compatLnSpc="1">
            <a:prstTxWarp prst="textNoShape">
              <a:avLst/>
            </a:prstTxWarp>
          </a:bodyPr>
          <a:lstStyle/>
          <a:p>
            <a:r>
              <a:rPr lang="en-US" smtClean="0">
                <a:solidFill>
                  <a:srgbClr val="898989"/>
                </a:solidFill>
              </a:rPr>
              <a:t>FOR EXERCISE PURPOSES ONLY</a:t>
            </a:r>
          </a:p>
          <a:p>
            <a:endParaRPr lang="en-US" smtClean="0">
              <a:solidFill>
                <a:srgbClr val="898989"/>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itle 1"/>
          <p:cNvSpPr>
            <a:spLocks noGrp="1"/>
          </p:cNvSpPr>
          <p:nvPr>
            <p:ph type="title"/>
          </p:nvPr>
        </p:nvSpPr>
        <p:spPr/>
        <p:txBody>
          <a:bodyPr/>
          <a:lstStyle/>
          <a:p>
            <a:r>
              <a:rPr lang="en-US" smtClean="0">
                <a:latin typeface="Arial" charset="0"/>
                <a:cs typeface="Arial" charset="0"/>
              </a:rPr>
              <a:t>Exercise Structure</a:t>
            </a:r>
          </a:p>
        </p:txBody>
      </p:sp>
      <p:sp>
        <p:nvSpPr>
          <p:cNvPr id="89090" name="Content Placeholder 2"/>
          <p:cNvSpPr>
            <a:spLocks noGrp="1"/>
          </p:cNvSpPr>
          <p:nvPr>
            <p:ph idx="1"/>
          </p:nvPr>
        </p:nvSpPr>
        <p:spPr/>
        <p:txBody>
          <a:bodyPr/>
          <a:lstStyle/>
          <a:p>
            <a:r>
              <a:rPr lang="en-US" smtClean="0">
                <a:latin typeface="Arial" charset="0"/>
                <a:cs typeface="Arial" charset="0"/>
              </a:rPr>
              <a:t>Tabletop exercise reflects the policies and procedures currently in use and is accurate as of May, 2011</a:t>
            </a:r>
          </a:p>
          <a:p>
            <a:pPr lvl="1">
              <a:buFont typeface="Arial" charset="0"/>
              <a:buChar char="•"/>
            </a:pPr>
            <a:r>
              <a:rPr lang="en-US" smtClean="0">
                <a:latin typeface="Arial" charset="0"/>
                <a:cs typeface="Arial" charset="0"/>
              </a:rPr>
              <a:t>If there has been an update to the procedure in your jurisdiction, please be sure to make the group aware of the change and work with the facilitator to ensure that all participants understand the update</a:t>
            </a:r>
          </a:p>
          <a:p>
            <a:pPr lvl="1">
              <a:buFont typeface="Arial" charset="0"/>
              <a:buChar char="•"/>
            </a:pPr>
            <a:r>
              <a:rPr lang="en-US" smtClean="0">
                <a:latin typeface="Arial" charset="0"/>
                <a:cs typeface="Arial" charset="0"/>
              </a:rPr>
              <a:t>Scenario is hypothetical- don’t fight the scenario</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Title 1"/>
          <p:cNvSpPr>
            <a:spLocks noGrp="1"/>
          </p:cNvSpPr>
          <p:nvPr>
            <p:ph type="title"/>
          </p:nvPr>
        </p:nvSpPr>
        <p:spPr/>
        <p:txBody>
          <a:bodyPr/>
          <a:lstStyle/>
          <a:p>
            <a:r>
              <a:rPr lang="en-US" smtClean="0">
                <a:latin typeface="Arial" charset="0"/>
                <a:cs typeface="Arial" charset="0"/>
              </a:rPr>
              <a:t>Module 5: Traceback</a:t>
            </a:r>
          </a:p>
        </p:txBody>
      </p:sp>
      <p:sp>
        <p:nvSpPr>
          <p:cNvPr id="156674" name="Content Placeholder 2"/>
          <p:cNvSpPr>
            <a:spLocks noGrp="1"/>
          </p:cNvSpPr>
          <p:nvPr>
            <p:ph idx="1"/>
          </p:nvPr>
        </p:nvSpPr>
        <p:spPr>
          <a:xfrm>
            <a:off x="457200" y="1600200"/>
            <a:ext cx="8534400" cy="4525963"/>
          </a:xfrm>
        </p:spPr>
        <p:txBody>
          <a:bodyPr/>
          <a:lstStyle/>
          <a:p>
            <a:r>
              <a:rPr lang="en-US" smtClean="0">
                <a:latin typeface="Arial" charset="0"/>
                <a:cs typeface="Arial" charset="0"/>
              </a:rPr>
              <a:t>Multi-jurisdiction conference call (June 3)</a:t>
            </a:r>
          </a:p>
          <a:p>
            <a:pPr lvl="1"/>
            <a:r>
              <a:rPr lang="en-US" smtClean="0">
                <a:latin typeface="Arial" charset="0"/>
                <a:cs typeface="Arial" charset="0"/>
              </a:rPr>
              <a:t>10 new cases added by the states; PFGE matches continue to increase as samples are reported</a:t>
            </a:r>
          </a:p>
          <a:p>
            <a:pPr lvl="1"/>
            <a:r>
              <a:rPr lang="en-US" smtClean="0">
                <a:latin typeface="Arial" charset="0"/>
                <a:cs typeface="Arial" charset="0"/>
              </a:rPr>
              <a:t>State A</a:t>
            </a:r>
          </a:p>
          <a:p>
            <a:pPr lvl="2">
              <a:buFont typeface="Wingdings" pitchFamily="2" charset="2"/>
              <a:buChar char="§"/>
            </a:pPr>
            <a:r>
              <a:rPr lang="en-US" sz="2200" smtClean="0">
                <a:latin typeface="Arial" charset="0"/>
                <a:cs typeface="Arial" charset="0"/>
              </a:rPr>
              <a:t>Sample of unopened salsa from Miguel’s Mexican Specialties (supplier to Restaurant Chain A) tested </a:t>
            </a:r>
            <a:r>
              <a:rPr lang="en-US" sz="2200" u="sng" smtClean="0">
                <a:latin typeface="Arial" charset="0"/>
                <a:cs typeface="Arial" charset="0"/>
              </a:rPr>
              <a:t>positive</a:t>
            </a:r>
            <a:r>
              <a:rPr lang="en-US" sz="2200" smtClean="0">
                <a:latin typeface="Arial" charset="0"/>
                <a:cs typeface="Arial" charset="0"/>
              </a:rPr>
              <a:t> with a PFGE match to the clinical specimens</a:t>
            </a:r>
          </a:p>
          <a:p>
            <a:pPr lvl="3"/>
            <a:r>
              <a:rPr lang="en-US" sz="2000" smtClean="0">
                <a:latin typeface="Arial" charset="0"/>
                <a:cs typeface="Arial" charset="0"/>
              </a:rPr>
              <a:t>Other samples negative, including frozen pre-cooked chicken</a:t>
            </a:r>
          </a:p>
          <a:p>
            <a:pPr lvl="2">
              <a:buFont typeface="Wingdings" pitchFamily="2" charset="2"/>
              <a:buChar char="§"/>
            </a:pPr>
            <a:r>
              <a:rPr lang="en-US" sz="2200" smtClean="0">
                <a:latin typeface="Arial" charset="0"/>
                <a:cs typeface="Arial" charset="0"/>
              </a:rPr>
              <a:t>Green County: No sample of tomatillo salsa available from ABC College for sampling</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Content Placeholder 2"/>
          <p:cNvSpPr>
            <a:spLocks noGrp="1"/>
          </p:cNvSpPr>
          <p:nvPr>
            <p:ph idx="1"/>
          </p:nvPr>
        </p:nvSpPr>
        <p:spPr/>
        <p:txBody>
          <a:bodyPr/>
          <a:lstStyle/>
          <a:p>
            <a:pPr lvl="1"/>
            <a:r>
              <a:rPr lang="en-US" sz="2600" smtClean="0">
                <a:latin typeface="Arial" charset="0"/>
                <a:cs typeface="Arial" charset="0"/>
              </a:rPr>
              <a:t>State B</a:t>
            </a:r>
          </a:p>
          <a:p>
            <a:pPr lvl="2">
              <a:buFont typeface="Wingdings" pitchFamily="2" charset="2"/>
              <a:buChar char="§"/>
            </a:pPr>
            <a:r>
              <a:rPr lang="en-US" smtClean="0">
                <a:latin typeface="Arial" charset="0"/>
                <a:cs typeface="Arial" charset="0"/>
              </a:rPr>
              <a:t>Three foodservice facilities associated with cases, based on food histories used fresh commercial salsa</a:t>
            </a:r>
          </a:p>
          <a:p>
            <a:pPr lvl="3">
              <a:buFont typeface="Arial" charset="0"/>
              <a:buChar char="•"/>
            </a:pPr>
            <a:r>
              <a:rPr lang="en-US" smtClean="0">
                <a:latin typeface="Arial" charset="0"/>
                <a:cs typeface="Arial" charset="0"/>
              </a:rPr>
              <a:t>Two used Miguel’s Mexican Specialties</a:t>
            </a:r>
          </a:p>
          <a:p>
            <a:pPr lvl="3">
              <a:buFont typeface="Arial" charset="0"/>
              <a:buChar char="•"/>
            </a:pPr>
            <a:r>
              <a:rPr lang="en-US" smtClean="0">
                <a:latin typeface="Arial" charset="0"/>
                <a:cs typeface="Arial" charset="0"/>
              </a:rPr>
              <a:t>One used Juanita’s Fresh Sauces and Soups &amp; received chopped lettuce from Produce Queen via Continental Foodservice Distributors</a:t>
            </a:r>
          </a:p>
          <a:p>
            <a:pPr>
              <a:buFont typeface="Wingdings" pitchFamily="2" charset="2"/>
              <a:buNone/>
            </a:pPr>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
        <p:nvSpPr>
          <p:cNvPr id="157699" name="Title 1"/>
          <p:cNvSpPr>
            <a:spLocks noGrp="1"/>
          </p:cNvSpPr>
          <p:nvPr>
            <p:ph type="title"/>
          </p:nvPr>
        </p:nvSpPr>
        <p:spPr/>
        <p:txBody>
          <a:bodyPr/>
          <a:lstStyle/>
          <a:p>
            <a:r>
              <a:rPr lang="en-US" smtClean="0">
                <a:latin typeface="Arial" charset="0"/>
                <a:cs typeface="Arial" charset="0"/>
              </a:rPr>
              <a:t>Module 5: Traceback</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Title 1"/>
          <p:cNvSpPr>
            <a:spLocks noGrp="1"/>
          </p:cNvSpPr>
          <p:nvPr>
            <p:ph type="title"/>
          </p:nvPr>
        </p:nvSpPr>
        <p:spPr/>
        <p:txBody>
          <a:bodyPr/>
          <a:lstStyle/>
          <a:p>
            <a:r>
              <a:rPr lang="en-US" sz="4000" smtClean="0">
                <a:latin typeface="Arial" charset="0"/>
                <a:cs typeface="Arial" charset="0"/>
              </a:rPr>
              <a:t>Module 5: Traceback</a:t>
            </a:r>
          </a:p>
        </p:txBody>
      </p:sp>
      <p:sp>
        <p:nvSpPr>
          <p:cNvPr id="158722" name="Content Placeholder 2"/>
          <p:cNvSpPr>
            <a:spLocks noGrp="1"/>
          </p:cNvSpPr>
          <p:nvPr>
            <p:ph idx="1"/>
          </p:nvPr>
        </p:nvSpPr>
        <p:spPr/>
        <p:txBody>
          <a:bodyPr/>
          <a:lstStyle/>
          <a:p>
            <a:r>
              <a:rPr lang="en-US" smtClean="0">
                <a:latin typeface="Arial" charset="0"/>
                <a:cs typeface="Arial" charset="0"/>
              </a:rPr>
              <a:t>FDA establishing incident command structure (ICS)to focus resources and efficiently manage the investigation</a:t>
            </a:r>
          </a:p>
          <a:p>
            <a:r>
              <a:rPr lang="en-US" smtClean="0">
                <a:latin typeface="Arial" charset="0"/>
                <a:cs typeface="Arial" charset="0"/>
              </a:rPr>
              <a:t>Incident commander establishes field team roles and responsibilities</a:t>
            </a:r>
          </a:p>
          <a:p>
            <a:pPr lvl="1"/>
            <a:r>
              <a:rPr lang="en-US" sz="2400" smtClean="0">
                <a:latin typeface="Arial" charset="0"/>
                <a:cs typeface="Arial" charset="0"/>
              </a:rPr>
              <a:t>Commander will establish teams to manage internal and external communication via a Joint Information Center, analytical team, logistics, field investigation, etc. </a:t>
            </a:r>
          </a:p>
          <a:p>
            <a:pPr lvl="2"/>
            <a:r>
              <a:rPr lang="en-US" smtClean="0">
                <a:latin typeface="Arial" charset="0"/>
                <a:cs typeface="Arial" charset="0"/>
              </a:rPr>
              <a:t>States invited to provide liaisons</a:t>
            </a:r>
          </a:p>
          <a:p>
            <a:pPr lvl="2"/>
            <a:r>
              <a:rPr lang="en-US" smtClean="0">
                <a:latin typeface="Arial" charset="0"/>
                <a:cs typeface="Arial" charset="0"/>
              </a:rPr>
              <a:t>There will be assigned risk communicators to ensure a consistent message and delivery vehicles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Title 1"/>
          <p:cNvSpPr>
            <a:spLocks noGrp="1"/>
          </p:cNvSpPr>
          <p:nvPr>
            <p:ph type="title"/>
          </p:nvPr>
        </p:nvSpPr>
        <p:spPr/>
        <p:txBody>
          <a:bodyPr/>
          <a:lstStyle/>
          <a:p>
            <a:r>
              <a:rPr lang="en-US" smtClean="0">
                <a:latin typeface="Arial" charset="0"/>
                <a:cs typeface="Arial" charset="0"/>
              </a:rPr>
              <a:t>Module 5: Traceback</a:t>
            </a:r>
          </a:p>
        </p:txBody>
      </p:sp>
      <p:sp>
        <p:nvSpPr>
          <p:cNvPr id="159746" name="Content Placeholder 2"/>
          <p:cNvSpPr>
            <a:spLocks noGrp="1"/>
          </p:cNvSpPr>
          <p:nvPr>
            <p:ph idx="1"/>
          </p:nvPr>
        </p:nvSpPr>
        <p:spPr/>
        <p:txBody>
          <a:bodyPr/>
          <a:lstStyle/>
          <a:p>
            <a:r>
              <a:rPr lang="en-US" smtClean="0">
                <a:latin typeface="Arial" charset="0"/>
                <a:cs typeface="Arial" charset="0"/>
              </a:rPr>
              <a:t>State A and FDA will conduct a joint inspection of Miguel’s Mexican Specialties</a:t>
            </a:r>
          </a:p>
          <a:p>
            <a:r>
              <a:rPr lang="en-US" smtClean="0">
                <a:latin typeface="Arial" charset="0"/>
                <a:cs typeface="Arial" charset="0"/>
              </a:rPr>
              <a:t>State B and FDA will inspect Juanita’s Fresh Sauces and Soups</a:t>
            </a:r>
          </a:p>
          <a:p>
            <a:r>
              <a:rPr lang="en-US" smtClean="0">
                <a:latin typeface="Arial" charset="0"/>
                <a:cs typeface="Arial" charset="0"/>
              </a:rPr>
              <a:t>FDA will inspect Continental Foodservice Distributors’ warehouses to evaluate temperature control and inventory management systems</a:t>
            </a:r>
          </a:p>
          <a:p>
            <a:r>
              <a:rPr lang="en-US" smtClean="0">
                <a:latin typeface="Arial" charset="0"/>
                <a:cs typeface="Arial" charset="0"/>
              </a:rPr>
              <a:t>Inspections will be conducted to determine vehicle of </a:t>
            </a:r>
            <a:r>
              <a:rPr lang="en-US" i="1" smtClean="0">
                <a:latin typeface="Arial" charset="0"/>
                <a:cs typeface="Arial" charset="0"/>
              </a:rPr>
              <a:t>Salmonella </a:t>
            </a:r>
            <a:r>
              <a:rPr lang="en-US" smtClean="0">
                <a:latin typeface="Arial" charset="0"/>
                <a:cs typeface="Arial" charset="0"/>
              </a:rPr>
              <a:t>Muenchen</a:t>
            </a:r>
          </a:p>
          <a:p>
            <a:pPr lvl="1"/>
            <a:r>
              <a:rPr lang="en-US" smtClean="0">
                <a:latin typeface="Arial" charset="0"/>
                <a:cs typeface="Arial" charset="0"/>
              </a:rPr>
              <a:t>Review ingredient list</a:t>
            </a:r>
          </a:p>
          <a:p>
            <a:pPr lvl="1"/>
            <a:r>
              <a:rPr lang="en-US" smtClean="0">
                <a:latin typeface="Arial" charset="0"/>
                <a:cs typeface="Arial" charset="0"/>
              </a:rPr>
              <a:t>Review food safety system</a:t>
            </a:r>
          </a:p>
          <a:p>
            <a:pPr lvl="1"/>
            <a:r>
              <a:rPr lang="en-US" smtClean="0">
                <a:latin typeface="Arial" charset="0"/>
                <a:cs typeface="Arial" charset="0"/>
              </a:rPr>
              <a:t>Raw material sourcing and tracking</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Title 1"/>
          <p:cNvSpPr>
            <a:spLocks noGrp="1"/>
          </p:cNvSpPr>
          <p:nvPr>
            <p:ph type="title"/>
          </p:nvPr>
        </p:nvSpPr>
        <p:spPr/>
        <p:txBody>
          <a:bodyPr/>
          <a:lstStyle/>
          <a:p>
            <a:r>
              <a:rPr lang="en-US" smtClean="0">
                <a:latin typeface="Arial" charset="0"/>
                <a:cs typeface="Arial" charset="0"/>
              </a:rPr>
              <a:t>Module 5: Traceback</a:t>
            </a:r>
          </a:p>
        </p:txBody>
      </p:sp>
      <p:sp>
        <p:nvSpPr>
          <p:cNvPr id="160770" name="Content Placeholder 2"/>
          <p:cNvSpPr>
            <a:spLocks noGrp="1"/>
          </p:cNvSpPr>
          <p:nvPr>
            <p:ph idx="1"/>
          </p:nvPr>
        </p:nvSpPr>
        <p:spPr/>
        <p:txBody>
          <a:bodyPr/>
          <a:lstStyle/>
          <a:p>
            <a:r>
              <a:rPr lang="en-US" smtClean="0">
                <a:latin typeface="Arial" charset="0"/>
                <a:cs typeface="Arial" charset="0"/>
              </a:rPr>
              <a:t>FDA hosts call with produce industry trade associations </a:t>
            </a:r>
          </a:p>
          <a:p>
            <a:r>
              <a:rPr lang="en-US" smtClean="0">
                <a:latin typeface="Arial" charset="0"/>
                <a:cs typeface="Arial" charset="0"/>
              </a:rPr>
              <a:t>Communications Plan </a:t>
            </a:r>
          </a:p>
          <a:p>
            <a:pPr lvl="1"/>
            <a:r>
              <a:rPr lang="en-US" smtClean="0">
                <a:latin typeface="Arial" charset="0"/>
                <a:cs typeface="Arial" charset="0"/>
              </a:rPr>
              <a:t>CDC asks JIC to review posting for web site and on foodsafety.gov</a:t>
            </a:r>
          </a:p>
          <a:p>
            <a:pPr lvl="1"/>
            <a:r>
              <a:rPr lang="en-US" smtClean="0">
                <a:latin typeface="Arial" charset="0"/>
                <a:cs typeface="Arial" charset="0"/>
              </a:rPr>
              <a:t>State A’s Secretary of Health wants to issue press release</a:t>
            </a:r>
          </a:p>
          <a:p>
            <a:pPr lvl="1"/>
            <a:r>
              <a:rPr lang="en-US" smtClean="0">
                <a:latin typeface="Arial" charset="0"/>
                <a:cs typeface="Arial" charset="0"/>
              </a:rPr>
              <a:t>Through JIC, FDA also posts information about agency’s activities related to outbreak</a:t>
            </a:r>
          </a:p>
          <a:p>
            <a:pPr lvl="1">
              <a:buFont typeface="Wingdings" pitchFamily="2" charset="2"/>
              <a:buNone/>
            </a:pPr>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Title 1"/>
          <p:cNvSpPr>
            <a:spLocks noGrp="1"/>
          </p:cNvSpPr>
          <p:nvPr>
            <p:ph type="title"/>
          </p:nvPr>
        </p:nvSpPr>
        <p:spPr/>
        <p:txBody>
          <a:bodyPr/>
          <a:lstStyle/>
          <a:p>
            <a:r>
              <a:rPr lang="en-US" smtClean="0">
                <a:latin typeface="Arial" charset="0"/>
                <a:cs typeface="Arial" charset="0"/>
              </a:rPr>
              <a:t>Module 5: Traceback</a:t>
            </a:r>
          </a:p>
        </p:txBody>
      </p:sp>
      <p:sp>
        <p:nvSpPr>
          <p:cNvPr id="161794" name="Content Placeholder 2"/>
          <p:cNvSpPr>
            <a:spLocks noGrp="1"/>
          </p:cNvSpPr>
          <p:nvPr>
            <p:ph idx="1"/>
          </p:nvPr>
        </p:nvSpPr>
        <p:spPr/>
        <p:txBody>
          <a:bodyPr/>
          <a:lstStyle/>
          <a:p>
            <a:r>
              <a:rPr lang="en-US" smtClean="0">
                <a:latin typeface="Arial" charset="0"/>
                <a:cs typeface="Arial" charset="0"/>
              </a:rPr>
              <a:t>FDA opens dialogue with Miguel’s Mexican Specialties re: recall of green chili salsa</a:t>
            </a:r>
          </a:p>
          <a:p>
            <a:pPr lvl="1"/>
            <a:r>
              <a:rPr lang="en-US" smtClean="0">
                <a:latin typeface="Arial" charset="0"/>
                <a:cs typeface="Arial" charset="0"/>
              </a:rPr>
              <a:t>Agree to recall and halt production</a:t>
            </a:r>
          </a:p>
          <a:p>
            <a:pPr lvl="1"/>
            <a:r>
              <a:rPr lang="en-US" smtClean="0">
                <a:latin typeface="Arial" charset="0"/>
                <a:cs typeface="Arial" charset="0"/>
              </a:rPr>
              <a:t>Press release issued</a:t>
            </a:r>
          </a:p>
          <a:p>
            <a:r>
              <a:rPr lang="en-US" smtClean="0">
                <a:latin typeface="Arial" charset="0"/>
                <a:cs typeface="Arial" charset="0"/>
              </a:rPr>
              <a:t>FDA and CDC host a call with produce industry trade associations to inform about outbreak, food vehicles and progress to date</a:t>
            </a:r>
          </a:p>
          <a:p>
            <a:pPr marL="228600" lvl="2">
              <a:buFont typeface="Wingdings" pitchFamily="2" charset="2"/>
              <a:buChar char="§"/>
            </a:pPr>
            <a:r>
              <a:rPr lang="en-US" smtClean="0">
                <a:latin typeface="Arial" charset="0"/>
                <a:cs typeface="Arial" charset="0"/>
              </a:rPr>
              <a:t>Green County reports no positive food samples collected at ABC College</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Title 1"/>
          <p:cNvSpPr>
            <a:spLocks noGrp="1"/>
          </p:cNvSpPr>
          <p:nvPr>
            <p:ph type="title"/>
          </p:nvPr>
        </p:nvSpPr>
        <p:spPr/>
        <p:txBody>
          <a:bodyPr/>
          <a:lstStyle/>
          <a:p>
            <a:r>
              <a:rPr lang="en-US" smtClean="0">
                <a:latin typeface="Arial" charset="0"/>
                <a:cs typeface="Arial" charset="0"/>
              </a:rPr>
              <a:t>Module 5: Traceback</a:t>
            </a:r>
          </a:p>
        </p:txBody>
      </p:sp>
      <p:sp>
        <p:nvSpPr>
          <p:cNvPr id="162818" name="Content Placeholder 2"/>
          <p:cNvSpPr>
            <a:spLocks noGrp="1"/>
          </p:cNvSpPr>
          <p:nvPr>
            <p:ph idx="1"/>
          </p:nvPr>
        </p:nvSpPr>
        <p:spPr/>
        <p:txBody>
          <a:bodyPr/>
          <a:lstStyle/>
          <a:p>
            <a:r>
              <a:rPr lang="en-US" smtClean="0">
                <a:latin typeface="Arial" charset="0"/>
                <a:cs typeface="Arial" charset="0"/>
              </a:rPr>
              <a:t>June 4 – June 6</a:t>
            </a:r>
          </a:p>
          <a:p>
            <a:pPr lvl="1"/>
            <a:r>
              <a:rPr lang="en-US" smtClean="0">
                <a:latin typeface="Arial" charset="0"/>
                <a:cs typeface="Arial" charset="0"/>
              </a:rPr>
              <a:t>FDA incident command establishes audit check system for FDA and state investigators to ensure that Miguel’s salsa is not used</a:t>
            </a:r>
          </a:p>
          <a:p>
            <a:pPr lvl="1"/>
            <a:r>
              <a:rPr lang="en-US" smtClean="0">
                <a:latin typeface="Arial" charset="0"/>
                <a:cs typeface="Arial" charset="0"/>
              </a:rPr>
              <a:t>Investigation at Miguel’s Mexican Specialties and at Juanita’s Fresh Sauces and Soups in progress</a:t>
            </a:r>
          </a:p>
          <a:p>
            <a:pPr lvl="2">
              <a:buFont typeface="Arial" charset="0"/>
              <a:buChar char="–"/>
            </a:pPr>
            <a:r>
              <a:rPr lang="en-US" sz="2000" smtClean="0">
                <a:latin typeface="Arial" charset="0"/>
                <a:cs typeface="Arial" charset="0"/>
              </a:rPr>
              <a:t>No retained samples from May 14-16</a:t>
            </a:r>
          </a:p>
          <a:p>
            <a:pPr lvl="2">
              <a:buFont typeface="Arial" charset="0"/>
              <a:buChar char="–"/>
            </a:pPr>
            <a:r>
              <a:rPr lang="en-US" sz="2000" smtClean="0">
                <a:latin typeface="Arial" charset="0"/>
                <a:cs typeface="Arial" charset="0"/>
              </a:rPr>
              <a:t>Production samples and raw material samples obtained</a:t>
            </a:r>
          </a:p>
          <a:p>
            <a:pPr lvl="2">
              <a:buFont typeface="Arial" charset="0"/>
              <a:buChar char="–"/>
            </a:pPr>
            <a:r>
              <a:rPr lang="en-US" sz="2000" smtClean="0">
                <a:latin typeface="Arial" charset="0"/>
                <a:cs typeface="Arial" charset="0"/>
              </a:rPr>
              <a:t>Recipe cards from each facility sent to FDA analytical team of the ICS for comparison and review</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Title 1"/>
          <p:cNvSpPr>
            <a:spLocks noGrp="1"/>
          </p:cNvSpPr>
          <p:nvPr>
            <p:ph type="title"/>
          </p:nvPr>
        </p:nvSpPr>
        <p:spPr/>
        <p:txBody>
          <a:bodyPr/>
          <a:lstStyle/>
          <a:p>
            <a:r>
              <a:rPr lang="en-US" smtClean="0">
                <a:latin typeface="Arial" charset="0"/>
                <a:cs typeface="Arial" charset="0"/>
              </a:rPr>
              <a:t>Module 5: Traceback</a:t>
            </a:r>
          </a:p>
        </p:txBody>
      </p:sp>
      <p:sp>
        <p:nvSpPr>
          <p:cNvPr id="163842" name="Content Placeholder 2"/>
          <p:cNvSpPr>
            <a:spLocks noGrp="1"/>
          </p:cNvSpPr>
          <p:nvPr>
            <p:ph idx="1"/>
          </p:nvPr>
        </p:nvSpPr>
        <p:spPr/>
        <p:txBody>
          <a:bodyPr/>
          <a:lstStyle/>
          <a:p>
            <a:r>
              <a:rPr lang="en-US" smtClean="0">
                <a:latin typeface="Arial" charset="0"/>
                <a:cs typeface="Arial" charset="0"/>
              </a:rPr>
              <a:t>Based on comparison of ingredient lists, common ingredients are fresh cilantro and salt</a:t>
            </a:r>
          </a:p>
          <a:p>
            <a:pPr lvl="1"/>
            <a:r>
              <a:rPr lang="en-US" smtClean="0">
                <a:latin typeface="Arial" charset="0"/>
                <a:cs typeface="Arial" charset="0"/>
              </a:rPr>
              <a:t>After much deliberation, JIC discusses warning consumers not to eat fresh cilantro and FDA subsequently issues a warning in the affected states</a:t>
            </a:r>
          </a:p>
          <a:p>
            <a:pPr lvl="2">
              <a:buFont typeface="Arial" charset="0"/>
              <a:buChar char="–"/>
            </a:pPr>
            <a:r>
              <a:rPr lang="en-US" sz="2000" smtClean="0">
                <a:latin typeface="Arial" charset="0"/>
                <a:cs typeface="Arial" charset="0"/>
              </a:rPr>
              <a:t>Retailers instructed to remove fresh cilantro from shelves</a:t>
            </a:r>
          </a:p>
          <a:p>
            <a:pPr lvl="2">
              <a:buFont typeface="Arial" charset="0"/>
              <a:buChar char="–"/>
            </a:pPr>
            <a:r>
              <a:rPr lang="en-US" sz="2000" smtClean="0">
                <a:latin typeface="Arial" charset="0"/>
                <a:cs typeface="Arial" charset="0"/>
              </a:rPr>
              <a:t>Processors instructed not to use fresh cilantro</a:t>
            </a:r>
          </a:p>
          <a:p>
            <a:pPr lvl="2">
              <a:buFont typeface="Arial" charset="0"/>
              <a:buChar char="–"/>
            </a:pPr>
            <a:r>
              <a:rPr lang="en-US" sz="2000" smtClean="0">
                <a:latin typeface="Arial" charset="0"/>
                <a:cs typeface="Arial" charset="0"/>
              </a:rPr>
              <a:t>Products in commerce with fresh cilantro should be recalled</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Title 1"/>
          <p:cNvSpPr>
            <a:spLocks noGrp="1"/>
          </p:cNvSpPr>
          <p:nvPr>
            <p:ph type="title"/>
          </p:nvPr>
        </p:nvSpPr>
        <p:spPr/>
        <p:txBody>
          <a:bodyPr/>
          <a:lstStyle/>
          <a:p>
            <a:r>
              <a:rPr lang="en-US" smtClean="0">
                <a:latin typeface="Arial" charset="0"/>
                <a:cs typeface="Arial" charset="0"/>
              </a:rPr>
              <a:t>Module 5: Traceback</a:t>
            </a:r>
          </a:p>
        </p:txBody>
      </p:sp>
      <p:sp>
        <p:nvSpPr>
          <p:cNvPr id="164866" name="Content Placeholder 2"/>
          <p:cNvSpPr>
            <a:spLocks noGrp="1"/>
          </p:cNvSpPr>
          <p:nvPr>
            <p:ph idx="1"/>
          </p:nvPr>
        </p:nvSpPr>
        <p:spPr>
          <a:xfrm>
            <a:off x="228600" y="1600200"/>
            <a:ext cx="8458200" cy="4525963"/>
          </a:xfrm>
        </p:spPr>
        <p:txBody>
          <a:bodyPr/>
          <a:lstStyle/>
          <a:p>
            <a:r>
              <a:rPr lang="en-US" smtClean="0">
                <a:latin typeface="Arial" charset="0"/>
                <a:cs typeface="Arial" charset="0"/>
              </a:rPr>
              <a:t>Multi-jurisdictional conference call (June 5)</a:t>
            </a:r>
          </a:p>
          <a:p>
            <a:pPr lvl="2">
              <a:buFont typeface="Wingdings" pitchFamily="2" charset="2"/>
              <a:buChar char="§"/>
            </a:pPr>
            <a:r>
              <a:rPr lang="en-US" sz="2200" smtClean="0">
                <a:latin typeface="Arial" charset="0"/>
                <a:cs typeface="Arial" charset="0"/>
              </a:rPr>
              <a:t>No new cases</a:t>
            </a:r>
          </a:p>
          <a:p>
            <a:pPr lvl="2">
              <a:buFont typeface="Wingdings" pitchFamily="2" charset="2"/>
              <a:buChar char="§"/>
            </a:pPr>
            <a:r>
              <a:rPr lang="en-US" sz="2200" smtClean="0">
                <a:latin typeface="Arial" charset="0"/>
                <a:cs typeface="Arial" charset="0"/>
              </a:rPr>
              <a:t>PulseNet uploads almost complete; matches in all four states</a:t>
            </a:r>
          </a:p>
          <a:p>
            <a:pPr lvl="2">
              <a:buFont typeface="Wingdings" pitchFamily="2" charset="2"/>
              <a:buChar char="§"/>
            </a:pPr>
            <a:r>
              <a:rPr lang="en-US" sz="2200" smtClean="0">
                <a:latin typeface="Arial" charset="0"/>
                <a:cs typeface="Arial" charset="0"/>
              </a:rPr>
              <a:t>Discussion of a case definition that includes a PFGE match to the outbreak strain and specimen collection dates May 16-June 3</a:t>
            </a:r>
          </a:p>
          <a:p>
            <a:pPr lvl="2">
              <a:buFont typeface="Wingdings" pitchFamily="2" charset="2"/>
              <a:buChar char="§"/>
            </a:pPr>
            <a:r>
              <a:rPr lang="en-US" sz="2200" smtClean="0">
                <a:latin typeface="Arial" charset="0"/>
                <a:cs typeface="Arial" charset="0"/>
              </a:rPr>
              <a:t>States’ case control analytical studies shows a positive association with consumption of Tex-Mex style food with salsa</a:t>
            </a:r>
          </a:p>
          <a:p>
            <a:pPr lvl="3"/>
            <a:r>
              <a:rPr lang="en-US" sz="2000" smtClean="0">
                <a:latin typeface="Arial" charset="0"/>
                <a:cs typeface="Arial" charset="0"/>
              </a:rPr>
              <a:t>Lettuce not implicated as vehicle</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5" name="Title 1"/>
          <p:cNvSpPr>
            <a:spLocks noGrp="1"/>
          </p:cNvSpPr>
          <p:nvPr>
            <p:ph type="title"/>
          </p:nvPr>
        </p:nvSpPr>
        <p:spPr/>
        <p:txBody>
          <a:bodyPr/>
          <a:lstStyle/>
          <a:p>
            <a:r>
              <a:rPr lang="en-US" smtClean="0">
                <a:latin typeface="Arial" charset="0"/>
                <a:cs typeface="Arial" charset="0"/>
              </a:rPr>
              <a:t>Module 5: Case-Control Study Results</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
        <p:nvSpPr>
          <p:cNvPr id="13" name="Content Placeholder 12"/>
          <p:cNvSpPr>
            <a:spLocks noGrp="1"/>
          </p:cNvSpPr>
          <p:nvPr>
            <p:ph idx="1"/>
          </p:nvPr>
        </p:nvSpPr>
        <p:spPr/>
        <p:txBody>
          <a:bodyPr/>
          <a:lstStyle/>
          <a:p>
            <a:pPr marL="0" indent="0">
              <a:buFont typeface="Wingdings" pitchFamily="2" charset="2"/>
              <a:buNone/>
              <a:defRPr/>
            </a:pPr>
            <a:endParaRPr lang="en-US" dirty="0" smtClean="0"/>
          </a:p>
          <a:p>
            <a:pPr marL="0" indent="0">
              <a:buFont typeface="Wingdings" pitchFamily="2" charset="2"/>
              <a:buNone/>
              <a:defRPr/>
            </a:pPr>
            <a:endParaRPr lang="en-US" dirty="0"/>
          </a:p>
          <a:p>
            <a:pPr marL="0" indent="0">
              <a:buFont typeface="Wingdings" pitchFamily="2" charset="2"/>
              <a:buNone/>
              <a:defRPr/>
            </a:pPr>
            <a:endParaRPr lang="en-US" dirty="0" smtClean="0"/>
          </a:p>
          <a:p>
            <a:pPr marL="0" indent="0">
              <a:buFont typeface="Wingdings" pitchFamily="2" charset="2"/>
              <a:buNone/>
              <a:defRPr/>
            </a:pPr>
            <a:endParaRPr lang="en-US" dirty="0"/>
          </a:p>
          <a:p>
            <a:pPr marL="0" indent="0">
              <a:buFont typeface="Wingdings" pitchFamily="2" charset="2"/>
              <a:buNone/>
              <a:defRPr/>
            </a:pPr>
            <a:endParaRPr lang="en-US" dirty="0" smtClean="0"/>
          </a:p>
          <a:p>
            <a:pPr marL="0" indent="0">
              <a:buFont typeface="Wingdings" pitchFamily="2" charset="2"/>
              <a:buNone/>
              <a:defRPr/>
            </a:pPr>
            <a:endParaRPr lang="en-US" dirty="0"/>
          </a:p>
          <a:p>
            <a:pPr marL="0" indent="0">
              <a:buFont typeface="Wingdings" pitchFamily="2" charset="2"/>
              <a:buNone/>
              <a:defRPr/>
            </a:pPr>
            <a:endParaRPr lang="en-US" dirty="0" smtClean="0"/>
          </a:p>
          <a:p>
            <a:pPr>
              <a:defRPr/>
            </a:pPr>
            <a:r>
              <a:rPr lang="en-US" dirty="0" smtClean="0"/>
              <a:t>Odds ratio 15.99 for commercial fresh salsa consumption and 0.78 for </a:t>
            </a:r>
            <a:r>
              <a:rPr lang="en-US" dirty="0"/>
              <a:t>i</a:t>
            </a:r>
            <a:r>
              <a:rPr lang="en-US" dirty="0" smtClean="0"/>
              <a:t>ceberg lettuce consumption; indicating salsa association</a:t>
            </a:r>
            <a:endParaRPr lang="en-US" dirty="0"/>
          </a:p>
        </p:txBody>
      </p:sp>
      <p:graphicFrame>
        <p:nvGraphicFramePr>
          <p:cNvPr id="71694" name="Object 14" descr="Table:&#10;Food Eaten, Ill, Well, Total, Odds Ratio&#10;Ate Salsa, blank, blank, blank, blank&#10;+, 37, 27, 64, blank&#10;-6, 70, 76, blank&#10;blank, blank, blank, blank, 15.99&#10;Ate Iceberg lettuce, blank, blank, blank, blank&#10;+, 25, 62, 87, blank&#10;-, 18, 35, 53, , blank&#10;blank, blank, blank, blank, .78&#10;blank, blank, blank, blank, blank&#10;Total Participants, 43, 97, 140, blank&#10;"/>
          <p:cNvGraphicFramePr>
            <a:graphicFrameLocks noChangeAspect="1"/>
          </p:cNvGraphicFramePr>
          <p:nvPr/>
        </p:nvGraphicFramePr>
        <p:xfrm>
          <a:off x="762000" y="1422400"/>
          <a:ext cx="7250113" cy="3530600"/>
        </p:xfrm>
        <a:graphic>
          <a:graphicData uri="http://schemas.openxmlformats.org/presentationml/2006/ole">
            <p:oleObj spid="_x0000_s71694" name="Document" r:id="rId3" imgW="6093237" imgH="2966378" progId="">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itle 1"/>
          <p:cNvSpPr>
            <a:spLocks noGrp="1"/>
          </p:cNvSpPr>
          <p:nvPr>
            <p:ph type="title"/>
          </p:nvPr>
        </p:nvSpPr>
        <p:spPr/>
        <p:txBody>
          <a:bodyPr/>
          <a:lstStyle/>
          <a:p>
            <a:r>
              <a:rPr lang="en-US" smtClean="0">
                <a:latin typeface="Arial" charset="0"/>
                <a:cs typeface="Arial" charset="0"/>
              </a:rPr>
              <a:t>Multi-jurisdiction Option</a:t>
            </a:r>
          </a:p>
        </p:txBody>
      </p:sp>
      <p:sp>
        <p:nvSpPr>
          <p:cNvPr id="90114" name="Content Placeholder 2"/>
          <p:cNvSpPr>
            <a:spLocks noGrp="1"/>
          </p:cNvSpPr>
          <p:nvPr>
            <p:ph idx="1"/>
          </p:nvPr>
        </p:nvSpPr>
        <p:spPr/>
        <p:txBody>
          <a:bodyPr/>
          <a:lstStyle/>
          <a:p>
            <a:r>
              <a:rPr lang="en-US" smtClean="0">
                <a:latin typeface="Arial" charset="0"/>
                <a:cs typeface="Arial" charset="0"/>
              </a:rPr>
              <a:t>During the modules, participants will be grouped by job function across jurisdictions</a:t>
            </a:r>
          </a:p>
          <a:p>
            <a:r>
              <a:rPr lang="en-US" smtClean="0">
                <a:latin typeface="Arial" charset="0"/>
                <a:cs typeface="Arial" charset="0"/>
              </a:rPr>
              <a:t>To address issues specific to the interaction of multiple jurisdictions, participants may group by jurisdiction during the second morning and wrap up breakouts</a:t>
            </a:r>
          </a:p>
          <a:p>
            <a:r>
              <a:rPr lang="en-US" smtClean="0">
                <a:latin typeface="Arial" charset="0"/>
                <a:cs typeface="Arial" charset="0"/>
              </a:rPr>
              <a:t>The second morning discussion questions and wrap up are designed to facilitate this within-jurisdiction discussion.  Certain embedded discussion questions in the modules are asterisked (*) to indicate suitability for a this type of dialogue</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Title 1"/>
          <p:cNvSpPr>
            <a:spLocks noGrp="1"/>
          </p:cNvSpPr>
          <p:nvPr>
            <p:ph type="title"/>
          </p:nvPr>
        </p:nvSpPr>
        <p:spPr/>
        <p:txBody>
          <a:bodyPr/>
          <a:lstStyle/>
          <a:p>
            <a:r>
              <a:rPr lang="en-US" smtClean="0">
                <a:latin typeface="Arial" charset="0"/>
                <a:cs typeface="Arial" charset="0"/>
              </a:rPr>
              <a:t>Module 5: Traceback</a:t>
            </a:r>
          </a:p>
        </p:txBody>
      </p:sp>
      <p:sp>
        <p:nvSpPr>
          <p:cNvPr id="167938" name="Content Placeholder 2"/>
          <p:cNvSpPr>
            <a:spLocks noGrp="1"/>
          </p:cNvSpPr>
          <p:nvPr>
            <p:ph idx="1"/>
          </p:nvPr>
        </p:nvSpPr>
        <p:spPr/>
        <p:txBody>
          <a:bodyPr/>
          <a:lstStyle/>
          <a:p>
            <a:r>
              <a:rPr lang="en-US" smtClean="0">
                <a:latin typeface="Arial" charset="0"/>
                <a:cs typeface="Arial" charset="0"/>
              </a:rPr>
              <a:t>FDA conducting traceback to identify contaminated food or ingredient and to verify common source of the outbreak</a:t>
            </a:r>
          </a:p>
          <a:p>
            <a:pPr lvl="1"/>
            <a:r>
              <a:rPr lang="en-US" smtClean="0">
                <a:latin typeface="Arial" charset="0"/>
                <a:cs typeface="Arial" charset="0"/>
              </a:rPr>
              <a:t>Examination of supply chain records to identify each prior upstream source of the foods and/or ingredients to identify any commonalities in sourcing ingredients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Title 1"/>
          <p:cNvSpPr>
            <a:spLocks noGrp="1"/>
          </p:cNvSpPr>
          <p:nvPr>
            <p:ph type="title"/>
          </p:nvPr>
        </p:nvSpPr>
        <p:spPr/>
        <p:txBody>
          <a:bodyPr/>
          <a:lstStyle/>
          <a:p>
            <a:r>
              <a:rPr lang="en-US" smtClean="0">
                <a:latin typeface="Arial" charset="0"/>
                <a:cs typeface="Arial" charset="0"/>
              </a:rPr>
              <a:t>Module 5: Traceback</a:t>
            </a:r>
          </a:p>
        </p:txBody>
      </p:sp>
      <p:sp>
        <p:nvSpPr>
          <p:cNvPr id="3" name="Content Placeholder 2"/>
          <p:cNvSpPr>
            <a:spLocks noGrp="1"/>
          </p:cNvSpPr>
          <p:nvPr>
            <p:ph idx="1"/>
          </p:nvPr>
        </p:nvSpPr>
        <p:spPr/>
        <p:txBody>
          <a:bodyPr>
            <a:normAutofit fontScale="92500"/>
          </a:bodyPr>
          <a:lstStyle/>
          <a:p>
            <a:pPr>
              <a:defRPr/>
            </a:pPr>
            <a:r>
              <a:rPr lang="en-US" sz="2800" dirty="0" smtClean="0"/>
              <a:t>Restaurant Chain A received a shipment from Continental Foodservice Distributors</a:t>
            </a:r>
          </a:p>
          <a:p>
            <a:pPr lvl="1">
              <a:defRPr/>
            </a:pPr>
            <a:r>
              <a:rPr lang="en-US" dirty="0" smtClean="0"/>
              <a:t>Four  cases of Fresh Green Chili Salsa on Tuesday, May 10, with a production date of 05/06</a:t>
            </a:r>
          </a:p>
          <a:p>
            <a:pPr lvl="1">
              <a:defRPr/>
            </a:pPr>
            <a:r>
              <a:rPr lang="en-US" dirty="0" smtClean="0"/>
              <a:t>Six (6) cases on Friday, May 13, with a production date of 05/11</a:t>
            </a:r>
          </a:p>
          <a:p>
            <a:pPr lvl="1">
              <a:defRPr/>
            </a:pPr>
            <a:r>
              <a:rPr lang="en-US" dirty="0" smtClean="0"/>
              <a:t>Although product rotation seems to be well managed at the Restaurant Chain A, there are no records and no one is sure when the 4 cases received on the 10</a:t>
            </a:r>
            <a:r>
              <a:rPr lang="en-US" baseline="30000" dirty="0" smtClean="0"/>
              <a:t>th</a:t>
            </a:r>
            <a:r>
              <a:rPr lang="en-US" dirty="0" smtClean="0"/>
              <a:t> of May were used, and the newer delivery of six cases was first opened</a:t>
            </a:r>
          </a:p>
          <a:p>
            <a:pPr>
              <a:defRPr/>
            </a:pPr>
            <a:r>
              <a:rPr lang="en-US" dirty="0" smtClean="0"/>
              <a:t>Continental Foodservice Distributors  received 20 cases from Miguel’s Mexican Specialties on Monday, May 9 and 20 more cases on Wednesday, May 11.</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Title 1"/>
          <p:cNvSpPr>
            <a:spLocks noGrp="1"/>
          </p:cNvSpPr>
          <p:nvPr>
            <p:ph type="title"/>
          </p:nvPr>
        </p:nvSpPr>
        <p:spPr/>
        <p:txBody>
          <a:bodyPr/>
          <a:lstStyle/>
          <a:p>
            <a:r>
              <a:rPr lang="en-US" smtClean="0">
                <a:latin typeface="Arial" charset="0"/>
                <a:cs typeface="Arial" charset="0"/>
              </a:rPr>
              <a:t>Module 5: Traceback</a:t>
            </a:r>
          </a:p>
        </p:txBody>
      </p:sp>
      <p:sp>
        <p:nvSpPr>
          <p:cNvPr id="169986" name="Content Placeholder 2"/>
          <p:cNvSpPr>
            <a:spLocks noGrp="1"/>
          </p:cNvSpPr>
          <p:nvPr>
            <p:ph idx="1"/>
          </p:nvPr>
        </p:nvSpPr>
        <p:spPr/>
        <p:txBody>
          <a:bodyPr/>
          <a:lstStyle/>
          <a:p>
            <a:r>
              <a:rPr lang="en-US" smtClean="0">
                <a:latin typeface="Arial" charset="0"/>
                <a:cs typeface="Arial" charset="0"/>
              </a:rPr>
              <a:t>Miguel’s Mexican Specialties indicate that fresh cilantro is received weekly from Joe’s Refrigerated Distribution, in state “C”, each Wednesday for use in several of their products</a:t>
            </a:r>
          </a:p>
          <a:p>
            <a:pPr lvl="1"/>
            <a:r>
              <a:rPr lang="en-US" smtClean="0">
                <a:latin typeface="Arial" charset="0"/>
                <a:cs typeface="Arial" charset="0"/>
              </a:rPr>
              <a:t>20-5 lb boxes were received on Wednesday, May 4, and 25- 5 lb boxes on Wednesday, May 11</a:t>
            </a:r>
          </a:p>
          <a:p>
            <a:pPr lvl="1"/>
            <a:r>
              <a:rPr lang="en-US" smtClean="0">
                <a:latin typeface="Arial" charset="0"/>
                <a:cs typeface="Arial" charset="0"/>
              </a:rPr>
              <a:t>Fresh jalapeno chilies are also received on Wednesdays, 10-10 lb boxes each preceding Wednesday </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Title 1"/>
          <p:cNvSpPr>
            <a:spLocks noGrp="1"/>
          </p:cNvSpPr>
          <p:nvPr>
            <p:ph type="title"/>
          </p:nvPr>
        </p:nvSpPr>
        <p:spPr/>
        <p:txBody>
          <a:bodyPr/>
          <a:lstStyle/>
          <a:p>
            <a:r>
              <a:rPr lang="en-US" smtClean="0">
                <a:latin typeface="Arial" charset="0"/>
                <a:cs typeface="Arial" charset="0"/>
              </a:rPr>
              <a:t>Module 5: Traceback</a:t>
            </a:r>
          </a:p>
        </p:txBody>
      </p:sp>
      <p:sp>
        <p:nvSpPr>
          <p:cNvPr id="3" name="Content Placeholder 2"/>
          <p:cNvSpPr>
            <a:spLocks noGrp="1"/>
          </p:cNvSpPr>
          <p:nvPr>
            <p:ph idx="1"/>
          </p:nvPr>
        </p:nvSpPr>
        <p:spPr/>
        <p:txBody>
          <a:bodyPr>
            <a:normAutofit fontScale="92500" lnSpcReduction="10000"/>
          </a:bodyPr>
          <a:lstStyle/>
          <a:p>
            <a:pPr>
              <a:defRPr/>
            </a:pPr>
            <a:r>
              <a:rPr lang="en-US" dirty="0" smtClean="0"/>
              <a:t>ABC College received a shipment from Continental Foodservice Distributors </a:t>
            </a:r>
          </a:p>
          <a:p>
            <a:pPr lvl="1">
              <a:defRPr/>
            </a:pPr>
            <a:r>
              <a:rPr lang="en-US" dirty="0" smtClean="0"/>
              <a:t>Six cases of Tomatillo Salsa from Juanita’s Fresh Soups and Sauces on Friday, May 13, with a production date of 05/11 (ABC college cafeteria does not usually carry the tomatillo salsa.)</a:t>
            </a:r>
          </a:p>
          <a:p>
            <a:pPr lvl="1">
              <a:defRPr/>
            </a:pPr>
            <a:r>
              <a:rPr lang="en-US" dirty="0" smtClean="0"/>
              <a:t>Continental Foodservice Distributors received the Tomatillo Salsa from Juanita’s in Tuesday, May 10, in time to meet the ABC College order</a:t>
            </a:r>
          </a:p>
          <a:p>
            <a:pPr>
              <a:defRPr/>
            </a:pPr>
            <a:r>
              <a:rPr lang="en-US" dirty="0" smtClean="0"/>
              <a:t>Juanita’s Fresh Sauces and Soups indicate that fresh cilantro is received weekly from Joe’s Refrigerated Distribution, in State “C”, on Tuesday for use in several of their products</a:t>
            </a:r>
          </a:p>
          <a:p>
            <a:pPr lvl="1">
              <a:defRPr/>
            </a:pPr>
            <a:r>
              <a:rPr lang="en-US" dirty="0" smtClean="0"/>
              <a:t>Records show receipt of 35-5 lb boxes on Tuesday , May 3, and 35- 5 lb boxes Tuesday, May 10</a:t>
            </a:r>
            <a:endParaRPr lang="en-US" dirty="0"/>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3" name="Title 1"/>
          <p:cNvSpPr>
            <a:spLocks noGrp="1"/>
          </p:cNvSpPr>
          <p:nvPr>
            <p:ph type="title"/>
          </p:nvPr>
        </p:nvSpPr>
        <p:spPr/>
        <p:txBody>
          <a:bodyPr/>
          <a:lstStyle/>
          <a:p>
            <a:r>
              <a:rPr lang="en-US" smtClean="0">
                <a:latin typeface="Arial" charset="0"/>
                <a:cs typeface="Arial" charset="0"/>
              </a:rPr>
              <a:t>Module 5: Traceback</a:t>
            </a:r>
          </a:p>
        </p:txBody>
      </p:sp>
      <p:sp>
        <p:nvSpPr>
          <p:cNvPr id="3" name="Content Placeholder 2"/>
          <p:cNvSpPr>
            <a:spLocks noGrp="1"/>
          </p:cNvSpPr>
          <p:nvPr>
            <p:ph idx="1"/>
          </p:nvPr>
        </p:nvSpPr>
        <p:spPr/>
        <p:txBody>
          <a:bodyPr>
            <a:normAutofit fontScale="92500" lnSpcReduction="10000"/>
          </a:bodyPr>
          <a:lstStyle/>
          <a:p>
            <a:pPr>
              <a:defRPr/>
            </a:pPr>
            <a:r>
              <a:rPr lang="en-US" dirty="0" smtClean="0"/>
              <a:t>Joe’s Refrigerated Distribution received fresh cilantro and jalapenos from Primary Produce Distributors, in state “K”</a:t>
            </a:r>
          </a:p>
          <a:p>
            <a:pPr lvl="1">
              <a:defRPr/>
            </a:pPr>
            <a:r>
              <a:rPr lang="en-US" dirty="0" smtClean="0"/>
              <a:t>Invoices indicate receipt of cilantro in waxed cardboard boxes twice weekly.  </a:t>
            </a:r>
          </a:p>
          <a:p>
            <a:pPr>
              <a:defRPr/>
            </a:pPr>
            <a:r>
              <a:rPr lang="en-US" dirty="0" smtClean="0"/>
              <a:t>FDA dispatches investigators to Primary Produce Distributors in State “K”</a:t>
            </a:r>
          </a:p>
          <a:p>
            <a:pPr lvl="1">
              <a:defRPr/>
            </a:pPr>
            <a:r>
              <a:rPr lang="en-US" dirty="0" smtClean="0"/>
              <a:t>Primary Produce receives cilantro from two different packing houses</a:t>
            </a:r>
          </a:p>
          <a:p>
            <a:pPr lvl="1">
              <a:defRPr/>
            </a:pPr>
            <a:r>
              <a:rPr lang="en-US" dirty="0" smtClean="0"/>
              <a:t>The cilantro is not co-mingled between the two packing houses and the records are able to track and trace which shipments are from packer #1 and from packer #2, and which packer’s product gets further shipped to the distribution chain</a:t>
            </a:r>
          </a:p>
          <a:p>
            <a:pPr lvl="1">
              <a:defRPr/>
            </a:pPr>
            <a:r>
              <a:rPr lang="en-US" dirty="0" smtClean="0"/>
              <a:t>Records indicate that from April 25 through May 26, all cilantro that was shipped to Joe’s came from produce packer #2</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057" name="Picture 1"/>
          <p:cNvPicPr>
            <a:picLocks noChangeAspect="1" noChangeArrowheads="1"/>
          </p:cNvPicPr>
          <p:nvPr/>
        </p:nvPicPr>
        <p:blipFill>
          <a:blip r:embed="rId3"/>
          <a:srcRect/>
          <a:stretch>
            <a:fillRect/>
          </a:stretch>
        </p:blipFill>
        <p:spPr bwMode="auto">
          <a:xfrm>
            <a:off x="76200" y="22225"/>
            <a:ext cx="8915400" cy="6683375"/>
          </a:xfrm>
          <a:prstGeom prst="rect">
            <a:avLst/>
          </a:prstGeom>
          <a:noFill/>
          <a:ln w="9525">
            <a:noFill/>
            <a:miter lim="800000"/>
            <a:headEnd/>
            <a:tailEnd/>
          </a:ln>
        </p:spPr>
      </p:pic>
      <p:pic>
        <p:nvPicPr>
          <p:cNvPr id="173058" name="Picture 2" descr="a traceback diagram showing how cilantro is produced from Farms 1, 2 and 3.  Farms 1 and 2 send produce to produce packer 1, where Farm 3 sends produce only to produce packer 2.  Produce packers 1 and 2 both forward products to Primary Produce Distributors, who then forwards materials to Mary's Distributor's or Joe's Refrigerated Distributors.  Mary's Distributor's is the sole supplier to Carol's salad shop.  Joe's forwards products to Liu's Thai Cuisine (where there is no further shipment of product) and Miguel's Mexican Specialties and Juanita's Fresh Sauces and Soups, who use Continental Foodservice Distributors, who have supplied products to both Restaurant Chain A and ABC College.  &#10;&#10;"/>
          <p:cNvPicPr>
            <a:picLocks noChangeAspect="1"/>
          </p:cNvPicPr>
          <p:nvPr/>
        </p:nvPicPr>
        <p:blipFill>
          <a:blip r:embed="rId4"/>
          <a:srcRect/>
          <a:stretch>
            <a:fillRect/>
          </a:stretch>
        </p:blipFill>
        <p:spPr bwMode="auto">
          <a:xfrm>
            <a:off x="0" y="0"/>
            <a:ext cx="9144000" cy="6858000"/>
          </a:xfrm>
          <a:prstGeom prst="rect">
            <a:avLst/>
          </a:prstGeom>
          <a:noFill/>
          <a:ln w="9525">
            <a:noFill/>
            <a:miter lim="800000"/>
            <a:headEnd/>
            <a:tailEnd/>
          </a:ln>
        </p:spPr>
      </p:pic>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
        <p:nvSpPr>
          <p:cNvPr id="173060" name="TextBox 1"/>
          <p:cNvSpPr txBox="1">
            <a:spLocks noChangeArrowheads="1"/>
          </p:cNvSpPr>
          <p:nvPr/>
        </p:nvSpPr>
        <p:spPr bwMode="auto">
          <a:xfrm>
            <a:off x="1447800" y="838200"/>
            <a:ext cx="1416050" cy="261938"/>
          </a:xfrm>
          <a:prstGeom prst="rect">
            <a:avLst/>
          </a:prstGeom>
          <a:solidFill>
            <a:schemeClr val="bg1"/>
          </a:solidFill>
          <a:ln w="9525">
            <a:noFill/>
            <a:miter lim="800000"/>
            <a:headEnd/>
            <a:tailEnd/>
          </a:ln>
        </p:spPr>
        <p:txBody>
          <a:bodyPr wrap="none">
            <a:spAutoFit/>
          </a:bodyPr>
          <a:lstStyle/>
          <a:p>
            <a:r>
              <a:rPr lang="en-US" sz="1100"/>
              <a:t>Restaurant Chain A</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Title 1"/>
          <p:cNvSpPr>
            <a:spLocks noGrp="1"/>
          </p:cNvSpPr>
          <p:nvPr>
            <p:ph type="title"/>
          </p:nvPr>
        </p:nvSpPr>
        <p:spPr/>
        <p:txBody>
          <a:bodyPr/>
          <a:lstStyle/>
          <a:p>
            <a:r>
              <a:rPr lang="en-US" smtClean="0">
                <a:latin typeface="Arial" charset="0"/>
                <a:cs typeface="Arial" charset="0"/>
              </a:rPr>
              <a:t>Module 5: Traceback</a:t>
            </a:r>
          </a:p>
        </p:txBody>
      </p:sp>
      <p:sp>
        <p:nvSpPr>
          <p:cNvPr id="3" name="Content Placeholder 2"/>
          <p:cNvSpPr>
            <a:spLocks noGrp="1"/>
          </p:cNvSpPr>
          <p:nvPr>
            <p:ph idx="1"/>
          </p:nvPr>
        </p:nvSpPr>
        <p:spPr/>
        <p:txBody>
          <a:bodyPr>
            <a:normAutofit fontScale="92500" lnSpcReduction="10000"/>
          </a:bodyPr>
          <a:lstStyle/>
          <a:p>
            <a:pPr marL="0" indent="0">
              <a:buFont typeface="Wingdings" pitchFamily="2" charset="2"/>
              <a:buNone/>
              <a:defRPr/>
            </a:pPr>
            <a:r>
              <a:rPr lang="en-US" dirty="0" smtClean="0"/>
              <a:t>Conference Call (June 10)</a:t>
            </a:r>
          </a:p>
          <a:p>
            <a:pPr>
              <a:defRPr/>
            </a:pPr>
            <a:r>
              <a:rPr lang="en-US" dirty="0" smtClean="0"/>
              <a:t>Participants include FDA incident commander,</a:t>
            </a:r>
            <a:r>
              <a:rPr lang="en-US" dirty="0"/>
              <a:t> </a:t>
            </a:r>
            <a:r>
              <a:rPr lang="en-US" dirty="0" smtClean="0"/>
              <a:t>CDC and</a:t>
            </a:r>
            <a:r>
              <a:rPr lang="en-US" dirty="0"/>
              <a:t> </a:t>
            </a:r>
            <a:r>
              <a:rPr lang="en-US" dirty="0" smtClean="0"/>
              <a:t>State and local partners</a:t>
            </a:r>
          </a:p>
          <a:p>
            <a:pPr>
              <a:defRPr/>
            </a:pPr>
            <a:r>
              <a:rPr lang="en-US" dirty="0" smtClean="0"/>
              <a:t>Traceback diagram shared</a:t>
            </a:r>
          </a:p>
          <a:p>
            <a:pPr>
              <a:defRPr/>
            </a:pPr>
            <a:r>
              <a:rPr lang="en-US" dirty="0" smtClean="0"/>
              <a:t>Source of cilantro narrowed to one farm</a:t>
            </a:r>
          </a:p>
          <a:p>
            <a:pPr>
              <a:defRPr/>
            </a:pPr>
            <a:r>
              <a:rPr lang="en-US" dirty="0" smtClean="0"/>
              <a:t>Three positive samples with outbreak strain of </a:t>
            </a:r>
            <a:r>
              <a:rPr lang="en-US" i="1" dirty="0" smtClean="0"/>
              <a:t>Salmonella</a:t>
            </a:r>
            <a:r>
              <a:rPr lang="en-US" dirty="0" smtClean="0"/>
              <a:t> </a:t>
            </a:r>
            <a:r>
              <a:rPr lang="en-US" dirty="0" err="1" smtClean="0"/>
              <a:t>Muenchen</a:t>
            </a:r>
            <a:r>
              <a:rPr lang="en-US" dirty="0" smtClean="0"/>
              <a:t>, PFGE match</a:t>
            </a:r>
          </a:p>
          <a:p>
            <a:pPr lvl="1">
              <a:defRPr/>
            </a:pPr>
            <a:r>
              <a:rPr lang="en-US" dirty="0" smtClean="0"/>
              <a:t>Miguel’s  Mexican Specialties</a:t>
            </a:r>
          </a:p>
          <a:p>
            <a:pPr lvl="2">
              <a:defRPr/>
            </a:pPr>
            <a:r>
              <a:rPr lang="en-US" dirty="0" smtClean="0"/>
              <a:t>Fresh cilantro</a:t>
            </a:r>
          </a:p>
          <a:p>
            <a:pPr lvl="1">
              <a:defRPr/>
            </a:pPr>
            <a:r>
              <a:rPr lang="en-US" dirty="0" smtClean="0"/>
              <a:t>Juanita’s Fresh Sauces and Soups</a:t>
            </a:r>
          </a:p>
          <a:p>
            <a:pPr lvl="2">
              <a:defRPr/>
            </a:pPr>
            <a:r>
              <a:rPr lang="en-US" dirty="0" smtClean="0"/>
              <a:t>Food contact surface in processing equipment</a:t>
            </a:r>
          </a:p>
          <a:p>
            <a:pPr lvl="2">
              <a:defRPr/>
            </a:pPr>
            <a:r>
              <a:rPr lang="en-US" dirty="0" smtClean="0"/>
              <a:t>Bag of tomatillo salsa</a:t>
            </a:r>
          </a:p>
          <a:p>
            <a:pPr lvl="1">
              <a:defRPr/>
            </a:pPr>
            <a:endParaRPr lang="en-US" dirty="0" smtClean="0"/>
          </a:p>
          <a:p>
            <a:pPr lvl="1">
              <a:defRPr/>
            </a:pPr>
            <a:endParaRPr lang="en-US" dirty="0"/>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29" name="Title 1"/>
          <p:cNvSpPr>
            <a:spLocks noGrp="1"/>
          </p:cNvSpPr>
          <p:nvPr>
            <p:ph type="title"/>
          </p:nvPr>
        </p:nvSpPr>
        <p:spPr/>
        <p:txBody>
          <a:bodyPr/>
          <a:lstStyle/>
          <a:p>
            <a:r>
              <a:rPr lang="en-US" smtClean="0">
                <a:latin typeface="Arial" charset="0"/>
                <a:cs typeface="Arial" charset="0"/>
              </a:rPr>
              <a:t>Module 5: Traceback</a:t>
            </a:r>
          </a:p>
        </p:txBody>
      </p:sp>
      <p:sp>
        <p:nvSpPr>
          <p:cNvPr id="176130" name="Content Placeholder 2"/>
          <p:cNvSpPr>
            <a:spLocks noGrp="1"/>
          </p:cNvSpPr>
          <p:nvPr>
            <p:ph idx="1"/>
          </p:nvPr>
        </p:nvSpPr>
        <p:spPr/>
        <p:txBody>
          <a:bodyPr/>
          <a:lstStyle/>
          <a:p>
            <a:r>
              <a:rPr lang="en-US" smtClean="0">
                <a:latin typeface="Arial" charset="0"/>
                <a:cs typeface="Arial" charset="0"/>
              </a:rPr>
              <a:t>June 12-16</a:t>
            </a:r>
          </a:p>
          <a:p>
            <a:pPr lvl="1"/>
            <a:r>
              <a:rPr lang="en-US" smtClean="0">
                <a:latin typeface="Arial" charset="0"/>
                <a:cs typeface="Arial" charset="0"/>
              </a:rPr>
              <a:t>Conclusion- Cilantro appears to be the vehicle of infection</a:t>
            </a:r>
          </a:p>
          <a:p>
            <a:pPr lvl="1"/>
            <a:r>
              <a:rPr lang="en-US" smtClean="0">
                <a:latin typeface="Arial" charset="0"/>
                <a:cs typeface="Arial" charset="0"/>
              </a:rPr>
              <a:t>FDA and state where farm 3 is located conduct a farm investigation to try and identify the pathway of contamination</a:t>
            </a:r>
          </a:p>
          <a:p>
            <a:pPr lvl="1"/>
            <a:r>
              <a:rPr lang="en-US" smtClean="0">
                <a:latin typeface="Arial" charset="0"/>
                <a:cs typeface="Arial" charset="0"/>
              </a:rPr>
              <a:t>No new cases reported for two weeks</a:t>
            </a:r>
          </a:p>
          <a:p>
            <a:pPr lvl="1"/>
            <a:r>
              <a:rPr lang="en-US" smtClean="0">
                <a:latin typeface="Arial" charset="0"/>
                <a:cs typeface="Arial" charset="0"/>
              </a:rPr>
              <a:t>CDC waiting one more week to declare outbreak over</a:t>
            </a:r>
          </a:p>
          <a:p>
            <a:pPr lvl="1"/>
            <a:r>
              <a:rPr lang="en-US" smtClean="0">
                <a:latin typeface="Arial" charset="0"/>
                <a:cs typeface="Arial" charset="0"/>
              </a:rPr>
              <a:t>FDA incident command analytical team and CDC document and summarize the evidence in outbreak</a:t>
            </a:r>
          </a:p>
          <a:p>
            <a:pPr lvl="1"/>
            <a:r>
              <a:rPr lang="en-US" smtClean="0">
                <a:latin typeface="Arial" charset="0"/>
                <a:cs typeface="Arial" charset="0"/>
              </a:rPr>
              <a:t>Close out conference call held with all regulatory and public health partners to review actions and suggest improvements for next time</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Title 1"/>
          <p:cNvSpPr>
            <a:spLocks noGrp="1"/>
          </p:cNvSpPr>
          <p:nvPr>
            <p:ph type="title"/>
          </p:nvPr>
        </p:nvSpPr>
        <p:spPr/>
        <p:txBody>
          <a:bodyPr/>
          <a:lstStyle/>
          <a:p>
            <a:r>
              <a:rPr lang="en-US" smtClean="0">
                <a:latin typeface="Arial" charset="0"/>
                <a:cs typeface="Arial" charset="0"/>
              </a:rPr>
              <a:t>Summary of Developments</a:t>
            </a:r>
          </a:p>
        </p:txBody>
      </p:sp>
      <p:sp>
        <p:nvSpPr>
          <p:cNvPr id="177154" name="Content Placeholder 2"/>
          <p:cNvSpPr>
            <a:spLocks noGrp="1"/>
          </p:cNvSpPr>
          <p:nvPr>
            <p:ph idx="1"/>
          </p:nvPr>
        </p:nvSpPr>
        <p:spPr/>
        <p:txBody>
          <a:bodyPr/>
          <a:lstStyle/>
          <a:p>
            <a:r>
              <a:rPr lang="en-US" smtClean="0">
                <a:latin typeface="Arial" charset="0"/>
                <a:cs typeface="Arial" charset="0"/>
              </a:rPr>
              <a:t>PFGE match to unopened container of green chili salsa</a:t>
            </a:r>
          </a:p>
          <a:p>
            <a:r>
              <a:rPr lang="en-US" smtClean="0">
                <a:latin typeface="Arial" charset="0"/>
                <a:cs typeface="Arial" charset="0"/>
              </a:rPr>
              <a:t>ICS established by FDA</a:t>
            </a:r>
          </a:p>
          <a:p>
            <a:r>
              <a:rPr lang="en-US" smtClean="0">
                <a:latin typeface="Arial" charset="0"/>
                <a:cs typeface="Arial" charset="0"/>
              </a:rPr>
              <a:t>FDA and State inspect salsa manufacturers</a:t>
            </a:r>
          </a:p>
          <a:p>
            <a:r>
              <a:rPr lang="en-US" smtClean="0">
                <a:latin typeface="Arial" charset="0"/>
                <a:cs typeface="Arial" charset="0"/>
              </a:rPr>
              <a:t>Recall initiated</a:t>
            </a:r>
          </a:p>
          <a:p>
            <a:r>
              <a:rPr lang="en-US" smtClean="0">
                <a:latin typeface="Arial" charset="0"/>
                <a:cs typeface="Arial" charset="0"/>
              </a:rPr>
              <a:t>Produce trade associations engaged</a:t>
            </a:r>
          </a:p>
          <a:p>
            <a:r>
              <a:rPr lang="en-US" smtClean="0">
                <a:latin typeface="Arial" charset="0"/>
                <a:cs typeface="Arial" charset="0"/>
              </a:rPr>
              <a:t>Fresh cilantro identified as common ingredient in both salsa recipes</a:t>
            </a:r>
          </a:p>
        </p:txBody>
      </p:sp>
      <p:sp>
        <p:nvSpPr>
          <p:cNvPr id="177155" name="Footer Placeholder 3"/>
          <p:cNvSpPr>
            <a:spLocks noGrp="1"/>
          </p:cNvSpPr>
          <p:nvPr>
            <p:ph type="ftr" sz="quarter" idx="10"/>
          </p:nvPr>
        </p:nvSpPr>
        <p:spPr bwMode="auto">
          <a:noFill/>
          <a:ln>
            <a:miter lim="800000"/>
            <a:headEnd/>
            <a:tailEnd/>
          </a:ln>
        </p:spPr>
        <p:txBody>
          <a:bodyPr wrap="square" numCol="1" anchorCtr="0" compatLnSpc="1">
            <a:prstTxWarp prst="textNoShape">
              <a:avLst/>
            </a:prstTxWarp>
          </a:bodyPr>
          <a:lstStyle/>
          <a:p>
            <a:r>
              <a:rPr lang="en-US" smtClean="0">
                <a:solidFill>
                  <a:srgbClr val="898989"/>
                </a:solidFill>
              </a:rPr>
              <a:t>FOR EXERCISE PURPOSES ONLY</a:t>
            </a:r>
          </a:p>
          <a:p>
            <a:endParaRPr lang="en-US" smtClean="0">
              <a:solidFill>
                <a:srgbClr val="898989"/>
              </a:solidFill>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Title 1"/>
          <p:cNvSpPr>
            <a:spLocks noGrp="1"/>
          </p:cNvSpPr>
          <p:nvPr>
            <p:ph type="title"/>
          </p:nvPr>
        </p:nvSpPr>
        <p:spPr/>
        <p:txBody>
          <a:bodyPr/>
          <a:lstStyle/>
          <a:p>
            <a:r>
              <a:rPr lang="en-US" smtClean="0">
                <a:latin typeface="Arial" charset="0"/>
                <a:cs typeface="Arial" charset="0"/>
              </a:rPr>
              <a:t>Summary of Developments (cont.)</a:t>
            </a:r>
          </a:p>
        </p:txBody>
      </p:sp>
      <p:sp>
        <p:nvSpPr>
          <p:cNvPr id="178178" name="Content Placeholder 2"/>
          <p:cNvSpPr>
            <a:spLocks noGrp="1"/>
          </p:cNvSpPr>
          <p:nvPr>
            <p:ph idx="1"/>
          </p:nvPr>
        </p:nvSpPr>
        <p:spPr/>
        <p:txBody>
          <a:bodyPr/>
          <a:lstStyle/>
          <a:p>
            <a:r>
              <a:rPr lang="en-US" smtClean="0">
                <a:latin typeface="Arial" charset="0"/>
                <a:cs typeface="Arial" charset="0"/>
              </a:rPr>
              <a:t>Consumer warning for cilantro initiated</a:t>
            </a:r>
          </a:p>
          <a:p>
            <a:r>
              <a:rPr lang="en-US" smtClean="0">
                <a:latin typeface="Arial" charset="0"/>
                <a:cs typeface="Arial" charset="0"/>
              </a:rPr>
              <a:t>Cilantro traceback conducted</a:t>
            </a:r>
          </a:p>
          <a:p>
            <a:r>
              <a:rPr lang="en-US" smtClean="0">
                <a:latin typeface="Arial" charset="0"/>
                <a:cs typeface="Arial" charset="0"/>
              </a:rPr>
              <a:t>Environmental and product samples from salsa manufacturers have positive PFGE matches to the outbreak strain</a:t>
            </a:r>
          </a:p>
          <a:p>
            <a:r>
              <a:rPr lang="en-US" smtClean="0">
                <a:latin typeface="Arial" charset="0"/>
                <a:cs typeface="Arial" charset="0"/>
              </a:rPr>
              <a:t>Producing farm identified</a:t>
            </a:r>
          </a:p>
          <a:p>
            <a:r>
              <a:rPr lang="en-US" smtClean="0">
                <a:latin typeface="Arial" charset="0"/>
                <a:cs typeface="Arial" charset="0"/>
              </a:rPr>
              <a:t>Consumer warning for cilantro modified</a:t>
            </a:r>
          </a:p>
          <a:p>
            <a:r>
              <a:rPr lang="en-US" smtClean="0">
                <a:latin typeface="Arial" charset="0"/>
                <a:cs typeface="Arial" charset="0"/>
              </a:rPr>
              <a:t>Close out conference call</a:t>
            </a:r>
          </a:p>
        </p:txBody>
      </p:sp>
      <p:sp>
        <p:nvSpPr>
          <p:cNvPr id="178179" name="Footer Placeholder 3"/>
          <p:cNvSpPr>
            <a:spLocks noGrp="1"/>
          </p:cNvSpPr>
          <p:nvPr>
            <p:ph type="ftr" sz="quarter" idx="10"/>
          </p:nvPr>
        </p:nvSpPr>
        <p:spPr bwMode="auto">
          <a:noFill/>
          <a:ln>
            <a:miter lim="800000"/>
            <a:headEnd/>
            <a:tailEnd/>
          </a:ln>
        </p:spPr>
        <p:txBody>
          <a:bodyPr wrap="square" numCol="1" anchorCtr="0" compatLnSpc="1">
            <a:prstTxWarp prst="textNoShape">
              <a:avLst/>
            </a:prstTxWarp>
          </a:bodyPr>
          <a:lstStyle/>
          <a:p>
            <a:r>
              <a:rPr lang="en-US" smtClean="0">
                <a:solidFill>
                  <a:srgbClr val="898989"/>
                </a:solidFill>
              </a:rPr>
              <a:t>FOR EXERCISE PURPOSES ONLY</a:t>
            </a:r>
          </a:p>
          <a:p>
            <a:endParaRPr lang="en-US" smtClean="0">
              <a:solidFill>
                <a:srgbClr val="898989"/>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5"/>
          <p:cNvSpPr>
            <a:spLocks noGrp="1" noChangeArrowheads="1"/>
          </p:cNvSpPr>
          <p:nvPr>
            <p:ph type="title"/>
          </p:nvPr>
        </p:nvSpPr>
        <p:spPr/>
        <p:txBody>
          <a:bodyPr/>
          <a:lstStyle/>
          <a:p>
            <a:pPr eaLnBrk="1" hangingPunct="1"/>
            <a:r>
              <a:rPr lang="en-US" smtClean="0">
                <a:latin typeface="Arial" charset="0"/>
                <a:cs typeface="Arial" charset="0"/>
              </a:rPr>
              <a:t>Exercise Guidelines</a:t>
            </a:r>
          </a:p>
        </p:txBody>
      </p:sp>
      <p:sp>
        <p:nvSpPr>
          <p:cNvPr id="91138" name="Rectangle 3"/>
          <p:cNvSpPr>
            <a:spLocks noGrp="1" noChangeArrowheads="1"/>
          </p:cNvSpPr>
          <p:nvPr>
            <p:ph idx="1"/>
          </p:nvPr>
        </p:nvSpPr>
        <p:spPr/>
        <p:txBody>
          <a:bodyPr/>
          <a:lstStyle/>
          <a:p>
            <a:r>
              <a:rPr lang="en-US" smtClean="0">
                <a:latin typeface="Arial" charset="0"/>
                <a:cs typeface="Arial" charset="0"/>
              </a:rPr>
              <a:t>Open, low-stress and non-public learning environment, and is not intended to set precedents</a:t>
            </a:r>
          </a:p>
          <a:p>
            <a:r>
              <a:rPr lang="en-US" smtClean="0">
                <a:latin typeface="Arial" charset="0"/>
                <a:cs typeface="Arial" charset="0"/>
              </a:rPr>
              <a:t>Listen to and respect the varying viewpoints of all of the other participants</a:t>
            </a:r>
          </a:p>
          <a:p>
            <a:r>
              <a:rPr lang="en-US" smtClean="0">
                <a:latin typeface="Arial" charset="0"/>
                <a:cs typeface="Arial" charset="0"/>
              </a:rPr>
              <a:t>Scenario is plausible and the events occurred as presented</a:t>
            </a:r>
          </a:p>
          <a:p>
            <a:pPr lvl="1">
              <a:buFont typeface="Arial" charset="0"/>
              <a:buChar char="•"/>
            </a:pPr>
            <a:r>
              <a:rPr lang="en-US" smtClean="0">
                <a:latin typeface="Arial" charset="0"/>
                <a:cs typeface="Arial" charset="0"/>
              </a:rPr>
              <a:t>Suspend your disbelief, and feel free to discuss differing policies and procedures during the breakout discussion</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1" name="Rectangle 2"/>
          <p:cNvSpPr>
            <a:spLocks noGrp="1" noChangeArrowheads="1"/>
          </p:cNvSpPr>
          <p:nvPr>
            <p:ph type="title"/>
          </p:nvPr>
        </p:nvSpPr>
        <p:spPr/>
        <p:txBody>
          <a:bodyPr/>
          <a:lstStyle/>
          <a:p>
            <a:pPr eaLnBrk="1" hangingPunct="1"/>
            <a:r>
              <a:rPr lang="en-US" smtClean="0">
                <a:latin typeface="Arial" charset="0"/>
                <a:cs typeface="Arial" charset="0"/>
              </a:rPr>
              <a:t>Table Activity Session</a:t>
            </a:r>
          </a:p>
        </p:txBody>
      </p:sp>
      <p:sp>
        <p:nvSpPr>
          <p:cNvPr id="179202" name="Rectangle 3"/>
          <p:cNvSpPr>
            <a:spLocks noGrp="1" noChangeArrowheads="1"/>
          </p:cNvSpPr>
          <p:nvPr>
            <p:ph idx="1"/>
          </p:nvPr>
        </p:nvSpPr>
        <p:spPr/>
        <p:txBody>
          <a:bodyPr/>
          <a:lstStyle/>
          <a:p>
            <a:pPr marL="685800" lvl="1" indent="-457200" eaLnBrk="1" hangingPunct="1">
              <a:buFont typeface="Calibri" pitchFamily="34" charset="0"/>
              <a:buAutoNum type="arabicPeriod"/>
            </a:pPr>
            <a:r>
              <a:rPr lang="en-US" sz="2600" smtClean="0">
                <a:latin typeface="Arial" charset="0"/>
                <a:cs typeface="Arial" charset="0"/>
              </a:rPr>
              <a:t>Consider the developments while answering assigned questions</a:t>
            </a:r>
          </a:p>
          <a:p>
            <a:pPr marL="685800" lvl="1" indent="-457200" eaLnBrk="1" hangingPunct="1">
              <a:buFont typeface="Calibri" pitchFamily="34" charset="0"/>
              <a:buAutoNum type="arabicPeriod"/>
            </a:pPr>
            <a:r>
              <a:rPr lang="en-US" sz="2600" smtClean="0">
                <a:latin typeface="Arial" charset="0"/>
                <a:cs typeface="Arial" charset="0"/>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600" smtClean="0">
                <a:latin typeface="Arial" charset="0"/>
                <a:cs typeface="Arial" charset="0"/>
              </a:rPr>
              <a:t>Record any unanswered assigned questions or participant questions</a:t>
            </a:r>
          </a:p>
        </p:txBody>
      </p:sp>
      <p:sp>
        <p:nvSpPr>
          <p:cNvPr id="179203" name="Footer Placeholder 3"/>
          <p:cNvSpPr>
            <a:spLocks noGrp="1"/>
          </p:cNvSpPr>
          <p:nvPr>
            <p:ph type="ftr" sz="quarter" idx="10"/>
          </p:nvPr>
        </p:nvSpPr>
        <p:spPr bwMode="auto">
          <a:noFill/>
          <a:ln>
            <a:miter lim="800000"/>
            <a:headEnd/>
            <a:tailEnd/>
          </a:ln>
        </p:spPr>
        <p:txBody>
          <a:bodyPr wrap="square" numCol="1" anchorCtr="0" compatLnSpc="1">
            <a:prstTxWarp prst="textNoShape">
              <a:avLst/>
            </a:prstTxWarp>
          </a:bodyPr>
          <a:lstStyle/>
          <a:p>
            <a:r>
              <a:rPr lang="en-US" smtClean="0">
                <a:solidFill>
                  <a:srgbClr val="898989"/>
                </a:solidFill>
              </a:rPr>
              <a:t>FOR EXERCISE PURPOSES ONLY</a:t>
            </a:r>
          </a:p>
          <a:p>
            <a:endParaRPr lang="en-US" smtClean="0">
              <a:solidFill>
                <a:srgbClr val="898989"/>
              </a:solidFill>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Rectangle 2"/>
          <p:cNvSpPr>
            <a:spLocks noGrp="1" noChangeArrowheads="1"/>
          </p:cNvSpPr>
          <p:nvPr>
            <p:ph type="title"/>
          </p:nvPr>
        </p:nvSpPr>
        <p:spPr/>
        <p:txBody>
          <a:bodyPr/>
          <a:lstStyle/>
          <a:p>
            <a:pPr eaLnBrk="1" hangingPunct="1"/>
            <a:r>
              <a:rPr lang="en-US" smtClean="0">
                <a:latin typeface="Arial" charset="0"/>
                <a:cs typeface="Arial" charset="0"/>
              </a:rPr>
              <a:t>Break Out Session</a:t>
            </a:r>
          </a:p>
        </p:txBody>
      </p:sp>
      <p:sp>
        <p:nvSpPr>
          <p:cNvPr id="180226" name="TextBox 2"/>
          <p:cNvSpPr txBox="1">
            <a:spLocks noChangeArrowheads="1"/>
          </p:cNvSpPr>
          <p:nvPr/>
        </p:nvSpPr>
        <p:spPr bwMode="auto">
          <a:xfrm>
            <a:off x="1371600" y="2590800"/>
            <a:ext cx="6172200" cy="1384300"/>
          </a:xfrm>
          <a:prstGeom prst="rect">
            <a:avLst/>
          </a:prstGeom>
          <a:noFill/>
          <a:ln w="9525">
            <a:noFill/>
            <a:miter lim="800000"/>
            <a:headEnd/>
            <a:tailEnd/>
          </a:ln>
        </p:spPr>
        <p:txBody>
          <a:bodyPr>
            <a:spAutoFit/>
          </a:bodyPr>
          <a:lstStyle/>
          <a:p>
            <a:pPr algn="ctr"/>
            <a:r>
              <a:rPr lang="en-US" sz="2800">
                <a:solidFill>
                  <a:srgbClr val="739600"/>
                </a:solidFill>
              </a:rPr>
              <a:t>30 Minutes to discuss questions</a:t>
            </a:r>
          </a:p>
          <a:p>
            <a:pPr algn="ctr"/>
            <a:endParaRPr lang="en-US" sz="2800">
              <a:solidFill>
                <a:srgbClr val="739600"/>
              </a:solidFill>
            </a:endParaRPr>
          </a:p>
          <a:p>
            <a:pPr algn="ctr"/>
            <a:r>
              <a:rPr lang="en-US" sz="2800">
                <a:solidFill>
                  <a:srgbClr val="739600"/>
                </a:solidFill>
              </a:rPr>
              <a:t>60 Minutes for all groups to report out</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Rectangle 2"/>
          <p:cNvSpPr>
            <a:spLocks noGrp="1" noChangeArrowheads="1"/>
          </p:cNvSpPr>
          <p:nvPr>
            <p:ph type="title"/>
          </p:nvPr>
        </p:nvSpPr>
        <p:spPr/>
        <p:txBody>
          <a:bodyPr/>
          <a:lstStyle/>
          <a:p>
            <a:pPr eaLnBrk="1" hangingPunct="1"/>
            <a:r>
              <a:rPr lang="en-US" smtClean="0">
                <a:latin typeface="Arial" charset="0"/>
                <a:cs typeface="Arial" charset="0"/>
              </a:rPr>
              <a:t>Break / Lunch</a:t>
            </a:r>
          </a:p>
        </p:txBody>
      </p:sp>
      <p:sp>
        <p:nvSpPr>
          <p:cNvPr id="181250" name="Rectangle 3"/>
          <p:cNvSpPr>
            <a:spLocks noGrp="1" noChangeArrowheads="1"/>
          </p:cNvSpPr>
          <p:nvPr>
            <p:ph idx="1"/>
          </p:nvPr>
        </p:nvSpPr>
        <p:spPr>
          <a:xfrm>
            <a:off x="457200" y="2895600"/>
            <a:ext cx="8229600" cy="3230563"/>
          </a:xfrm>
        </p:spPr>
        <p:txBody>
          <a:bodyPr/>
          <a:lstStyle/>
          <a:p>
            <a:pPr algn="ctr">
              <a:buFont typeface="Wingdings" pitchFamily="2" charset="2"/>
              <a:buNone/>
            </a:pPr>
            <a:r>
              <a:rPr lang="en-US" sz="2800" smtClean="0">
                <a:solidFill>
                  <a:srgbClr val="739600"/>
                </a:solidFill>
                <a:latin typeface="Arial" charset="0"/>
                <a:cs typeface="Arial" charset="0"/>
              </a:rPr>
              <a:t>30 Minutes</a:t>
            </a:r>
            <a:endParaRPr lang="en-US" sz="2800" smtClean="0">
              <a:latin typeface="Arial" charset="0"/>
              <a:cs typeface="Arial" charset="0"/>
            </a:endParaRPr>
          </a:p>
          <a:p>
            <a:pPr eaLnBrk="1" hangingPunct="1">
              <a:buFontTx/>
              <a:buNone/>
            </a:pPr>
            <a:endParaRPr lang="en-US" sz="2800" smtClean="0">
              <a:latin typeface="Arial" charset="0"/>
              <a:cs typeface="Arial" charset="0"/>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Title 1"/>
          <p:cNvSpPr>
            <a:spLocks noGrp="1"/>
          </p:cNvSpPr>
          <p:nvPr>
            <p:ph type="title"/>
          </p:nvPr>
        </p:nvSpPr>
        <p:spPr/>
        <p:txBody>
          <a:bodyPr/>
          <a:lstStyle/>
          <a:p>
            <a:r>
              <a:rPr lang="en-US" smtClean="0">
                <a:latin typeface="Arial" charset="0"/>
                <a:cs typeface="Arial" charset="0"/>
              </a:rPr>
              <a:t>Exercise Objectives</a:t>
            </a:r>
          </a:p>
        </p:txBody>
      </p:sp>
      <p:sp>
        <p:nvSpPr>
          <p:cNvPr id="182274" name="Content Placeholder 2"/>
          <p:cNvSpPr>
            <a:spLocks noGrp="1"/>
          </p:cNvSpPr>
          <p:nvPr>
            <p:ph idx="1"/>
          </p:nvPr>
        </p:nvSpPr>
        <p:spPr/>
        <p:txBody>
          <a:bodyPr/>
          <a:lstStyle/>
          <a:p>
            <a:r>
              <a:rPr lang="en-US" smtClean="0">
                <a:latin typeface="Arial" charset="0"/>
                <a:cs typeface="Arial" charset="0"/>
              </a:rPr>
              <a:t>Recapping learning objectives:</a:t>
            </a:r>
          </a:p>
          <a:p>
            <a:pPr lvl="1"/>
            <a:r>
              <a:rPr lang="en-US" smtClean="0">
                <a:latin typeface="Arial" charset="0"/>
                <a:cs typeface="Arial" charset="0"/>
              </a:rPr>
              <a:t>Define your role in interacting with a large, diverse team of professionals who must work together to address a complex and urgent food contamination incident</a:t>
            </a:r>
          </a:p>
          <a:p>
            <a:pPr lvl="1"/>
            <a:r>
              <a:rPr lang="en-US" smtClean="0">
                <a:latin typeface="Arial" charset="0"/>
                <a:cs typeface="Arial" charset="0"/>
              </a:rPr>
              <a:t>Map the process and flow of a food borne disease investigation from the initial epidemiologic signals through the traceback and  recall phases, with periodic public communication </a:t>
            </a:r>
          </a:p>
          <a:p>
            <a:pPr lvl="1"/>
            <a:r>
              <a:rPr lang="en-US" smtClean="0">
                <a:latin typeface="Arial" charset="0"/>
                <a:cs typeface="Arial" charset="0"/>
              </a:rPr>
              <a:t>Understand the importance of gathering and cataloging critical information needed when making decisions in rapidly developing situations</a:t>
            </a:r>
          </a:p>
        </p:txBody>
      </p:sp>
      <p:sp>
        <p:nvSpPr>
          <p:cNvPr id="4" name="Footer Placeholder 3"/>
          <p:cNvSpPr>
            <a:spLocks noGrp="1"/>
          </p:cNvSpPr>
          <p:nvPr>
            <p:ph type="ftr" sz="quarter" idx="10"/>
          </p:nvPr>
        </p:nvSpPr>
        <p:spPr>
          <a:xfrm>
            <a:off x="3124200" y="6356350"/>
            <a:ext cx="4114800" cy="365125"/>
          </a:xfrm>
        </p:spPr>
        <p:txBody>
          <a:bodyPr/>
          <a:lstStyle/>
          <a:p>
            <a:pPr>
              <a:defRPr/>
            </a:pPr>
            <a:r>
              <a:rPr lang="en-US">
                <a:solidFill>
                  <a:schemeClr val="tx1">
                    <a:tint val="75000"/>
                  </a:schemeClr>
                </a:solidFill>
              </a:rPr>
              <a:t>FOR EXERCISE PURPOSES ONLY</a:t>
            </a:r>
          </a:p>
          <a:p>
            <a:pPr>
              <a:defRPr/>
            </a:pPr>
            <a:endParaRPr lang="en-US">
              <a:solidFill>
                <a:schemeClr val="tx1">
                  <a:tint val="75000"/>
                </a:schemeClr>
              </a:solidFill>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Title 1"/>
          <p:cNvSpPr>
            <a:spLocks noGrp="1"/>
          </p:cNvSpPr>
          <p:nvPr>
            <p:ph type="title"/>
          </p:nvPr>
        </p:nvSpPr>
        <p:spPr/>
        <p:txBody>
          <a:bodyPr/>
          <a:lstStyle/>
          <a:p>
            <a:r>
              <a:rPr lang="en-US" smtClean="0">
                <a:latin typeface="Arial" charset="0"/>
                <a:cs typeface="Arial" charset="0"/>
              </a:rPr>
              <a:t>Exercise Objectives (cont.)</a:t>
            </a:r>
          </a:p>
        </p:txBody>
      </p:sp>
      <p:sp>
        <p:nvSpPr>
          <p:cNvPr id="184322" name="Content Placeholder 2"/>
          <p:cNvSpPr>
            <a:spLocks noGrp="1"/>
          </p:cNvSpPr>
          <p:nvPr>
            <p:ph idx="1"/>
          </p:nvPr>
        </p:nvSpPr>
        <p:spPr/>
        <p:txBody>
          <a:bodyPr/>
          <a:lstStyle/>
          <a:p>
            <a:pPr lvl="1"/>
            <a:r>
              <a:rPr lang="en-US" smtClean="0">
                <a:latin typeface="Arial" charset="0"/>
                <a:cs typeface="Arial" charset="0"/>
              </a:rPr>
              <a:t>Understand the importance of gathering and cataloging critical information needed when making decisions in rapidly developing situations</a:t>
            </a:r>
          </a:p>
          <a:p>
            <a:pPr lvl="1"/>
            <a:r>
              <a:rPr lang="en-US" smtClean="0">
                <a:latin typeface="Arial" charset="0"/>
                <a:cs typeface="Arial" charset="0"/>
              </a:rPr>
              <a:t>Coordinate your efforts with other professionals engaged in the investigation</a:t>
            </a:r>
          </a:p>
          <a:p>
            <a:pPr lvl="1"/>
            <a:r>
              <a:rPr lang="en-US" smtClean="0">
                <a:latin typeface="Arial" charset="0"/>
                <a:cs typeface="Arial" charset="0"/>
              </a:rPr>
              <a:t>Use a collaborative approach to parlay the skills of each agency and discipline and identify proactive solutions</a:t>
            </a:r>
          </a:p>
          <a:p>
            <a:pPr lvl="1"/>
            <a:r>
              <a:rPr lang="en-US" smtClean="0">
                <a:latin typeface="Arial" charset="0"/>
                <a:cs typeface="Arial" charset="0"/>
              </a:rPr>
              <a:t>Understand the importance of internal and external communications and dialogue and have ideas about how to improve both in your organization</a:t>
            </a:r>
            <a:endParaRPr lang="en-US" smtClean="0">
              <a:solidFill>
                <a:srgbClr val="FF0000"/>
              </a:solidFill>
              <a:latin typeface="Arial" charset="0"/>
              <a:cs typeface="Arial" charset="0"/>
            </a:endParaRPr>
          </a:p>
        </p:txBody>
      </p:sp>
      <p:sp>
        <p:nvSpPr>
          <p:cNvPr id="4" name="Footer Placeholder 3"/>
          <p:cNvSpPr>
            <a:spLocks noGrp="1"/>
          </p:cNvSpPr>
          <p:nvPr>
            <p:ph type="ftr" sz="quarter" idx="10"/>
          </p:nvPr>
        </p:nvSpPr>
        <p:spPr>
          <a:xfrm>
            <a:off x="3200400" y="6248400"/>
            <a:ext cx="3962400" cy="365125"/>
          </a:xfrm>
        </p:spPr>
        <p:txBody>
          <a:bodyPr/>
          <a:lstStyle/>
          <a:p>
            <a:pPr>
              <a:defRPr/>
            </a:pPr>
            <a:r>
              <a:rPr lang="en-US">
                <a:solidFill>
                  <a:schemeClr val="tx1">
                    <a:tint val="75000"/>
                  </a:schemeClr>
                </a:solidFill>
              </a:rPr>
              <a:t>FOR EXERCISE PURPOSES ONLY</a:t>
            </a:r>
          </a:p>
          <a:p>
            <a:pPr>
              <a:defRPr/>
            </a:pPr>
            <a:endParaRPr lang="en-US">
              <a:solidFill>
                <a:schemeClr val="tx1">
                  <a:tint val="75000"/>
                </a:schemeClr>
              </a:solidFill>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Rectangle 3"/>
          <p:cNvSpPr>
            <a:spLocks noGrp="1" noChangeArrowheads="1"/>
          </p:cNvSpPr>
          <p:nvPr>
            <p:ph type="title"/>
          </p:nvPr>
        </p:nvSpPr>
        <p:spPr/>
        <p:txBody>
          <a:bodyPr/>
          <a:lstStyle/>
          <a:p>
            <a:pPr eaLnBrk="1" hangingPunct="1"/>
            <a:r>
              <a:rPr lang="en-US" smtClean="0">
                <a:latin typeface="Arial" charset="0"/>
                <a:cs typeface="Arial" charset="0"/>
              </a:rPr>
              <a:t>Wrap-up Activities</a:t>
            </a:r>
          </a:p>
        </p:txBody>
      </p:sp>
      <p:sp>
        <p:nvSpPr>
          <p:cNvPr id="186370" name="Content Placeholder 2"/>
          <p:cNvSpPr>
            <a:spLocks noGrp="1"/>
          </p:cNvSpPr>
          <p:nvPr>
            <p:ph idx="1"/>
          </p:nvPr>
        </p:nvSpPr>
        <p:spPr/>
        <p:txBody>
          <a:bodyPr/>
          <a:lstStyle/>
          <a:p>
            <a:pPr lvl="1"/>
            <a:r>
              <a:rPr lang="en-US" sz="2600" smtClean="0">
                <a:latin typeface="Arial" charset="0"/>
                <a:cs typeface="Arial" charset="0"/>
              </a:rPr>
              <a:t>Wrap-up Questions</a:t>
            </a:r>
          </a:p>
          <a:p>
            <a:pPr lvl="2"/>
            <a:r>
              <a:rPr lang="en-US" sz="2200" smtClean="0">
                <a:latin typeface="Arial" charset="0"/>
                <a:cs typeface="Arial" charset="0"/>
              </a:rPr>
              <a:t>Please discuss the wrap up questions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Title 1"/>
          <p:cNvSpPr>
            <a:spLocks noGrp="1"/>
          </p:cNvSpPr>
          <p:nvPr>
            <p:ph type="title"/>
          </p:nvPr>
        </p:nvSpPr>
        <p:spPr/>
        <p:txBody>
          <a:bodyPr/>
          <a:lstStyle/>
          <a:p>
            <a:r>
              <a:rPr lang="en-US" smtClean="0">
                <a:latin typeface="Arial" charset="0"/>
                <a:cs typeface="Arial" charset="0"/>
              </a:rPr>
              <a:t>Wrap-up Activities</a:t>
            </a:r>
          </a:p>
        </p:txBody>
      </p:sp>
      <p:sp>
        <p:nvSpPr>
          <p:cNvPr id="187394" name="Content Placeholder 2"/>
          <p:cNvSpPr>
            <a:spLocks noGrp="1"/>
          </p:cNvSpPr>
          <p:nvPr>
            <p:ph idx="1"/>
          </p:nvPr>
        </p:nvSpPr>
        <p:spPr/>
        <p:txBody>
          <a:bodyPr/>
          <a:lstStyle/>
          <a:p>
            <a:pPr lvl="1"/>
            <a:r>
              <a:rPr lang="en-US" sz="2600" smtClean="0">
                <a:latin typeface="Arial" charset="0"/>
                <a:cs typeface="Arial" charset="0"/>
              </a:rPr>
              <a:t>After Action Report and Improvement Plan (AAR/IP)</a:t>
            </a:r>
          </a:p>
          <a:p>
            <a:pPr lvl="2"/>
            <a:r>
              <a:rPr lang="en-US" sz="2200" smtClean="0">
                <a:latin typeface="Arial" charset="0"/>
                <a:cs typeface="Arial" charset="0"/>
              </a:rPr>
              <a:t>Will be generated</a:t>
            </a:r>
          </a:p>
          <a:p>
            <a:pPr lvl="2"/>
            <a:r>
              <a:rPr lang="en-US" sz="2200" smtClean="0">
                <a:latin typeface="Arial" charset="0"/>
                <a:cs typeface="Arial" charset="0"/>
              </a:rPr>
              <a:t>Your feedback from evaluations and wrap up questions will be incorporated</a:t>
            </a:r>
          </a:p>
          <a:p>
            <a:pPr lvl="2"/>
            <a:r>
              <a:rPr lang="en-US" sz="2200" smtClean="0">
                <a:latin typeface="Arial" charset="0"/>
                <a:cs typeface="Arial" charset="0"/>
              </a:rPr>
              <a:t>Consider this For Official Use Only and share only with those with a “need to know”</a:t>
            </a:r>
          </a:p>
          <a:p>
            <a:pPr lvl="1"/>
            <a:r>
              <a:rPr lang="en-US" sz="2600" smtClean="0">
                <a:latin typeface="Arial" charset="0"/>
                <a:cs typeface="Arial" charset="0"/>
              </a:rPr>
              <a:t>Review your PLI and add final thoughts (do not turn it in; the PLI stays with you)</a:t>
            </a:r>
          </a:p>
          <a:p>
            <a:pPr lvl="1"/>
            <a:r>
              <a:rPr lang="en-US" sz="2600" smtClean="0">
                <a:latin typeface="Arial" charset="0"/>
                <a:cs typeface="Arial" charset="0"/>
              </a:rPr>
              <a:t>Please complete your feedback form before your leave</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Rectangle 2"/>
          <p:cNvSpPr>
            <a:spLocks noGrp="1" noChangeArrowheads="1"/>
          </p:cNvSpPr>
          <p:nvPr>
            <p:ph type="title"/>
          </p:nvPr>
        </p:nvSpPr>
        <p:spPr/>
        <p:txBody>
          <a:bodyPr/>
          <a:lstStyle/>
          <a:p>
            <a:pPr eaLnBrk="1" hangingPunct="1"/>
            <a:r>
              <a:rPr lang="en-US" smtClean="0">
                <a:latin typeface="Arial" charset="0"/>
                <a:cs typeface="Arial" charset="0"/>
              </a:rPr>
              <a:t>Resources</a:t>
            </a:r>
          </a:p>
        </p:txBody>
      </p:sp>
      <p:sp>
        <p:nvSpPr>
          <p:cNvPr id="188418" name="Content Placeholder 3"/>
          <p:cNvSpPr>
            <a:spLocks noGrp="1"/>
          </p:cNvSpPr>
          <p:nvPr>
            <p:ph idx="1"/>
          </p:nvPr>
        </p:nvSpPr>
        <p:spPr/>
        <p:txBody>
          <a:bodyPr/>
          <a:lstStyle/>
          <a:p>
            <a:r>
              <a:rPr lang="en-US" smtClean="0">
                <a:latin typeface="Arial" charset="0"/>
                <a:cs typeface="Arial" charset="0"/>
              </a:rPr>
              <a:t>For more information, see </a:t>
            </a:r>
            <a:r>
              <a:rPr lang="en-US" smtClean="0">
                <a:latin typeface="Arial" charset="0"/>
                <a:cs typeface="Arial" charset="0"/>
                <a:hlinkClick r:id="rId2"/>
              </a:rPr>
              <a:t>www.fda.gov/fooddefense</a:t>
            </a:r>
            <a:endParaRPr lang="en-US" smtClean="0">
              <a:latin typeface="Arial" charset="0"/>
              <a:cs typeface="Arial" charset="0"/>
            </a:endParaRPr>
          </a:p>
          <a:p>
            <a:r>
              <a:rPr lang="en-US" smtClean="0">
                <a:latin typeface="Arial" charset="0"/>
                <a:cs typeface="Arial" charset="0"/>
              </a:rPr>
              <a:t>For scenario specific resources, see the list in the SITMAN</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Title 1"/>
          <p:cNvSpPr>
            <a:spLocks noGrp="1"/>
          </p:cNvSpPr>
          <p:nvPr>
            <p:ph type="title"/>
          </p:nvPr>
        </p:nvSpPr>
        <p:spPr/>
        <p:txBody>
          <a:bodyPr/>
          <a:lstStyle/>
          <a:p>
            <a:r>
              <a:rPr lang="en-US" smtClean="0">
                <a:latin typeface="Arial" charset="0"/>
                <a:cs typeface="Arial" charset="0"/>
              </a:rPr>
              <a:t>Thank you</a:t>
            </a:r>
          </a:p>
        </p:txBody>
      </p:sp>
      <p:sp>
        <p:nvSpPr>
          <p:cNvPr id="189442" name="Content Placeholder 2"/>
          <p:cNvSpPr>
            <a:spLocks noGrp="1"/>
          </p:cNvSpPr>
          <p:nvPr>
            <p:ph idx="1"/>
          </p:nvPr>
        </p:nvSpPr>
        <p:spPr/>
        <p:txBody>
          <a:bodyPr/>
          <a:lstStyle/>
          <a:p>
            <a:pPr algn="ctr">
              <a:buFont typeface="Wingdings" pitchFamily="2" charset="2"/>
              <a:buNone/>
            </a:pPr>
            <a:endParaRPr lang="en-US" smtClean="0">
              <a:latin typeface="Arial" charset="0"/>
              <a:cs typeface="Arial" charset="0"/>
            </a:endParaRPr>
          </a:p>
          <a:p>
            <a:pPr algn="ctr">
              <a:buFont typeface="Wingdings" pitchFamily="2" charset="2"/>
              <a:buNone/>
            </a:pPr>
            <a:endParaRPr lang="en-US" smtClean="0">
              <a:latin typeface="Arial" charset="0"/>
              <a:cs typeface="Arial" charset="0"/>
            </a:endParaRPr>
          </a:p>
          <a:p>
            <a:pPr algn="ctr">
              <a:buFont typeface="Wingdings" pitchFamily="2" charset="2"/>
              <a:buNone/>
            </a:pPr>
            <a:endParaRPr lang="en-US" smtClean="0">
              <a:latin typeface="Arial" charset="0"/>
              <a:cs typeface="Arial" charset="0"/>
            </a:endParaRPr>
          </a:p>
          <a:p>
            <a:pPr algn="ctr">
              <a:buFont typeface="Wingdings" pitchFamily="2" charset="2"/>
              <a:buNone/>
            </a:pPr>
            <a:r>
              <a:rPr lang="en-US" smtClean="0">
                <a:latin typeface="Arial" charset="0"/>
                <a:cs typeface="Arial" charset="0"/>
              </a:rPr>
              <a:t>Questions?</a:t>
            </a:r>
          </a:p>
        </p:txBody>
      </p:sp>
      <p:sp>
        <p:nvSpPr>
          <p:cNvPr id="4" name="Footer Placeholder 3"/>
          <p:cNvSpPr>
            <a:spLocks noGrp="1"/>
          </p:cNvSpPr>
          <p:nvPr>
            <p:ph type="ftr" sz="quarter" idx="10"/>
          </p:nvPr>
        </p:nvSpPr>
        <p:spPr>
          <a:xfrm>
            <a:off x="3124200" y="6356350"/>
            <a:ext cx="4724400" cy="365125"/>
          </a:xfrm>
        </p:spPr>
        <p:txBody>
          <a:bodyPr/>
          <a:lstStyle/>
          <a:p>
            <a:pPr>
              <a:defRPr/>
            </a:pPr>
            <a:r>
              <a:rPr lang="en-US" dirty="0" smtClean="0"/>
              <a:t>FOR EXERCISE PURPOSES ONLY</a:t>
            </a:r>
          </a:p>
          <a:p>
            <a:pPr>
              <a:defRPr/>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1970</TotalTime>
  <Words>5370</Words>
  <Application>Microsoft Office PowerPoint</Application>
  <PresentationFormat>On-screen Show (4:3)</PresentationFormat>
  <Paragraphs>646</Paragraphs>
  <Slides>98</Slides>
  <Notes>6</Notes>
  <HiddenSlides>0</HiddenSlides>
  <MMClips>0</MMClips>
  <ScaleCrop>false</ScaleCrop>
  <HeadingPairs>
    <vt:vector size="8" baseType="variant">
      <vt:variant>
        <vt:lpstr>Fonts Used</vt:lpstr>
      </vt:variant>
      <vt:variant>
        <vt:i4>4</vt:i4>
      </vt:variant>
      <vt:variant>
        <vt:lpstr>Theme</vt:lpstr>
      </vt:variant>
      <vt:variant>
        <vt:i4>6</vt:i4>
      </vt:variant>
      <vt:variant>
        <vt:lpstr>Embedded OLE Servers</vt:lpstr>
      </vt:variant>
      <vt:variant>
        <vt:i4>1</vt:i4>
      </vt:variant>
      <vt:variant>
        <vt:lpstr>Slide Titles</vt:lpstr>
      </vt:variant>
      <vt:variant>
        <vt:i4>98</vt:i4>
      </vt:variant>
    </vt:vector>
  </HeadingPairs>
  <TitlesOfParts>
    <vt:vector size="109" baseType="lpstr">
      <vt:lpstr>Arial</vt:lpstr>
      <vt:lpstr>Calibri</vt:lpstr>
      <vt:lpstr>Times New Roman</vt:lpstr>
      <vt:lpstr>Wingdings</vt:lpstr>
      <vt:lpstr>Office Theme</vt:lpstr>
      <vt:lpstr>1_Office Theme</vt:lpstr>
      <vt:lpstr>2_Office Theme</vt:lpstr>
      <vt:lpstr>3_Office Theme</vt:lpstr>
      <vt:lpstr>4_Office Theme</vt:lpstr>
      <vt:lpstr>5_Office Theme</vt:lpstr>
      <vt:lpstr>Document</vt:lpstr>
      <vt:lpstr>Stealthy Situation Tabletop Exercise</vt:lpstr>
      <vt:lpstr>Introduction</vt:lpstr>
      <vt:lpstr>Introduction</vt:lpstr>
      <vt:lpstr>Introduction</vt:lpstr>
      <vt:lpstr>Introduction</vt:lpstr>
      <vt:lpstr>Exercise Structure</vt:lpstr>
      <vt:lpstr>Exercise Structure</vt:lpstr>
      <vt:lpstr>Multi-jurisdiction Option</vt:lpstr>
      <vt:lpstr>Exercise Guidelines</vt:lpstr>
      <vt:lpstr>Exercise Guidelines</vt:lpstr>
      <vt:lpstr>Exercise Objectives</vt:lpstr>
      <vt:lpstr>Exercise Objectives (cont.)</vt:lpstr>
      <vt:lpstr>Roles and Responsibilities</vt:lpstr>
      <vt:lpstr>Roles and Responsibilities</vt:lpstr>
      <vt:lpstr>Personal Learning Inventory (PLI)</vt:lpstr>
      <vt:lpstr>Module 1: Onset of Illness</vt:lpstr>
      <vt:lpstr>Module 1: State A / Wala County</vt:lpstr>
      <vt:lpstr>Module 1: State A / Wala County</vt:lpstr>
      <vt:lpstr>Module 1: State A / Wala County</vt:lpstr>
      <vt:lpstr>Module 1: State A / Green County</vt:lpstr>
      <vt:lpstr>Module 1: State B / Madison County</vt:lpstr>
      <vt:lpstr>Summary of Developments</vt:lpstr>
      <vt:lpstr>Table Activity Session</vt:lpstr>
      <vt:lpstr>Break Out Session</vt:lpstr>
      <vt:lpstr>Break</vt:lpstr>
      <vt:lpstr>Module 2: Identification of Common Exposure</vt:lpstr>
      <vt:lpstr>Module 2: State A / Wala County</vt:lpstr>
      <vt:lpstr>Module 2: State A / Wala County</vt:lpstr>
      <vt:lpstr>Module 2: State A / Wala County</vt:lpstr>
      <vt:lpstr>Module 2: State A / Green County</vt:lpstr>
      <vt:lpstr>Module 2: State A/Green County</vt:lpstr>
      <vt:lpstr>Module 2: State A/Green County</vt:lpstr>
      <vt:lpstr>Module 2: State B / Madison County</vt:lpstr>
      <vt:lpstr>Summary of Developments</vt:lpstr>
      <vt:lpstr>Table Activity Session</vt:lpstr>
      <vt:lpstr>Break Out Session</vt:lpstr>
      <vt:lpstr>Break / Lunch</vt:lpstr>
      <vt:lpstr>Module 3: Foodservice Investigation</vt:lpstr>
      <vt:lpstr>Module 3: State A / Wala County</vt:lpstr>
      <vt:lpstr>Module 3: State A / Wala County</vt:lpstr>
      <vt:lpstr>Module 3: State A / Wala County</vt:lpstr>
      <vt:lpstr>Module 3: State A / Wala County</vt:lpstr>
      <vt:lpstr>Module 3: State A / Wala County</vt:lpstr>
      <vt:lpstr>Module 3: State A / Green County</vt:lpstr>
      <vt:lpstr>Module 3: State A Green County</vt:lpstr>
      <vt:lpstr>Module 3: State A Green County</vt:lpstr>
      <vt:lpstr>Module 3: State B</vt:lpstr>
      <vt:lpstr>Summary of Developments</vt:lpstr>
      <vt:lpstr>Summary of Developments (cont.)</vt:lpstr>
      <vt:lpstr>Table Activity Session</vt:lpstr>
      <vt:lpstr>Break Out Session</vt:lpstr>
      <vt:lpstr>Break</vt:lpstr>
      <vt:lpstr>Multi-jurisdiction Questions</vt:lpstr>
      <vt:lpstr>Module 4: Agency Collaboration</vt:lpstr>
      <vt:lpstr>Module 4: States A, B, and D, Wala County, Green County and the CDC</vt:lpstr>
      <vt:lpstr>Module 4: States A, B, and D, Wala County, Green County and the CDC</vt:lpstr>
      <vt:lpstr>Module 4: States A, B, and D, Wala County, Green County and the CDC</vt:lpstr>
      <vt:lpstr>Module 4: Multistate/Government Conference Call</vt:lpstr>
      <vt:lpstr>Module 4: Multistate/Government Conference Call</vt:lpstr>
      <vt:lpstr>Module 4: Multistate/Government Conference Call</vt:lpstr>
      <vt:lpstr>Module 4: Multistate/Government Conference Call</vt:lpstr>
      <vt:lpstr>Module 4: Multistate/Government Conference Call</vt:lpstr>
      <vt:lpstr>Module 4: Multistate/Government Conference Call</vt:lpstr>
      <vt:lpstr>Summary of Developments</vt:lpstr>
      <vt:lpstr>Summary of Developments (cont.)</vt:lpstr>
      <vt:lpstr>Table Activity Session</vt:lpstr>
      <vt:lpstr>Break Out Session</vt:lpstr>
      <vt:lpstr>Break</vt:lpstr>
      <vt:lpstr>Module 5: Traceback</vt:lpstr>
      <vt:lpstr>Module 5: Traceback</vt:lpstr>
      <vt:lpstr>Module 5: Traceback</vt:lpstr>
      <vt:lpstr>Module 5: Traceback</vt:lpstr>
      <vt:lpstr>Module 5: Traceback</vt:lpstr>
      <vt:lpstr>Module 5: Traceback</vt:lpstr>
      <vt:lpstr>Module 5: Traceback</vt:lpstr>
      <vt:lpstr>Module 5: Traceback</vt:lpstr>
      <vt:lpstr>Module 5: Traceback</vt:lpstr>
      <vt:lpstr>Module 5: Traceback</vt:lpstr>
      <vt:lpstr>Module 5: Case-Control Study Results</vt:lpstr>
      <vt:lpstr>Module 5: Traceback</vt:lpstr>
      <vt:lpstr>Module 5: Traceback</vt:lpstr>
      <vt:lpstr>Module 5: Traceback</vt:lpstr>
      <vt:lpstr>Module 5: Traceback</vt:lpstr>
      <vt:lpstr>Module 5: Traceback</vt:lpstr>
      <vt:lpstr>Slide 85</vt:lpstr>
      <vt:lpstr>Module 5: Traceback</vt:lpstr>
      <vt:lpstr>Module 5: Traceback</vt:lpstr>
      <vt:lpstr>Summary of Developments</vt:lpstr>
      <vt:lpstr>Summary of Developments (cont.)</vt:lpstr>
      <vt:lpstr>Table Activity Session</vt:lpstr>
      <vt:lpstr>Break Out Session</vt:lpstr>
      <vt:lpstr>Break / Lunch</vt:lpstr>
      <vt:lpstr>Exercise Objectives</vt:lpstr>
      <vt:lpstr>Exercise Objectives (cont.)</vt:lpstr>
      <vt:lpstr>Wrap-up Activities</vt:lpstr>
      <vt:lpstr>Wrap-up Activities</vt:lpstr>
      <vt:lpstr>Resources</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Header</dc:title>
  <dc:creator>ecarr</dc:creator>
  <cp:lastModifiedBy>Jason.bashura</cp:lastModifiedBy>
  <cp:revision>210</cp:revision>
  <dcterms:created xsi:type="dcterms:W3CDTF">2009-02-11T18:07:10Z</dcterms:created>
  <dcterms:modified xsi:type="dcterms:W3CDTF">2011-12-23T13:11:29Z</dcterms:modified>
</cp:coreProperties>
</file>